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669088" cy="9775825"/>
  <p:defaultTextStyle>
    <a:defPPr>
      <a:defRPr lang="pt-PT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73" autoAdjust="0"/>
  </p:normalViewPr>
  <p:slideViewPr>
    <p:cSldViewPr showGuides="1">
      <p:cViewPr>
        <p:scale>
          <a:sx n="196" d="100"/>
          <a:sy n="196" d="100"/>
        </p:scale>
        <p:origin x="-822" y="361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1"/>
            <a:ext cx="5829300" cy="212337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813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37842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220891" y="740658"/>
            <a:ext cx="1620440" cy="15776222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359570" y="740658"/>
            <a:ext cx="4747022" cy="15776222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15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786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005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59569" y="4315530"/>
            <a:ext cx="3183731" cy="1220135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657600" y="4315530"/>
            <a:ext cx="3183731" cy="1220135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0256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577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8440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0650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9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344216" y="885120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84438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5782" tIns="47891" rIns="95782" bIns="47891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5782" tIns="47891" rIns="95782" bIns="47891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35543-AE64-4A72-A38C-BB019C9BDF31}" type="datetimeFigureOut">
              <a:rPr lang="pt-PT" smtClean="0"/>
              <a:t>28-08-2012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59178-A0F8-4F65-A720-239AFCEB05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4816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816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81" indent="-359181" algn="l" defTabSz="957816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225" indent="-299317" algn="l" defTabSz="957816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70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77" indent="-239454" algn="l" defTabSz="957816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085" indent="-239454" algn="l" defTabSz="957816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xão recta unidireccional 4"/>
          <p:cNvCxnSpPr>
            <a:stCxn id="42" idx="2"/>
            <a:endCxn id="20" idx="0"/>
          </p:cNvCxnSpPr>
          <p:nvPr/>
        </p:nvCxnSpPr>
        <p:spPr>
          <a:xfrm>
            <a:off x="2027000" y="1304753"/>
            <a:ext cx="107286" cy="3666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xão recta unidireccional 5"/>
          <p:cNvCxnSpPr>
            <a:stCxn id="20" idx="2"/>
            <a:endCxn id="21" idx="0"/>
          </p:cNvCxnSpPr>
          <p:nvPr/>
        </p:nvCxnSpPr>
        <p:spPr>
          <a:xfrm>
            <a:off x="2134286" y="1880357"/>
            <a:ext cx="0" cy="3482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xão recta unidireccional 6"/>
          <p:cNvCxnSpPr>
            <a:stCxn id="21" idx="2"/>
            <a:endCxn id="22" idx="0"/>
          </p:cNvCxnSpPr>
          <p:nvPr/>
        </p:nvCxnSpPr>
        <p:spPr>
          <a:xfrm>
            <a:off x="2134286" y="2716072"/>
            <a:ext cx="0" cy="3482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xão recta unidireccional 7"/>
          <p:cNvCxnSpPr>
            <a:stCxn id="22" idx="2"/>
            <a:endCxn id="23" idx="0"/>
          </p:cNvCxnSpPr>
          <p:nvPr/>
        </p:nvCxnSpPr>
        <p:spPr>
          <a:xfrm>
            <a:off x="2134286" y="3273214"/>
            <a:ext cx="0" cy="3482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xão recta unidireccional 8"/>
          <p:cNvCxnSpPr>
            <a:stCxn id="23" idx="3"/>
            <a:endCxn id="26" idx="1"/>
          </p:cNvCxnSpPr>
          <p:nvPr/>
        </p:nvCxnSpPr>
        <p:spPr>
          <a:xfrm>
            <a:off x="2905715" y="4074107"/>
            <a:ext cx="102857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xão recta unidireccional 9"/>
          <p:cNvCxnSpPr>
            <a:stCxn id="23" idx="2"/>
            <a:endCxn id="25" idx="0"/>
          </p:cNvCxnSpPr>
          <p:nvPr/>
        </p:nvCxnSpPr>
        <p:spPr>
          <a:xfrm>
            <a:off x="2134286" y="4526786"/>
            <a:ext cx="0" cy="3482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xão recta unidireccional 11"/>
          <p:cNvCxnSpPr>
            <a:stCxn id="21" idx="3"/>
            <a:endCxn id="26" idx="0"/>
          </p:cNvCxnSpPr>
          <p:nvPr/>
        </p:nvCxnSpPr>
        <p:spPr>
          <a:xfrm>
            <a:off x="2905714" y="2472322"/>
            <a:ext cx="1800000" cy="14973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cta unidireccional 12"/>
          <p:cNvCxnSpPr>
            <a:stCxn id="26" idx="2"/>
            <a:endCxn id="24" idx="0"/>
          </p:cNvCxnSpPr>
          <p:nvPr/>
        </p:nvCxnSpPr>
        <p:spPr>
          <a:xfrm>
            <a:off x="4705714" y="4178572"/>
            <a:ext cx="0" cy="4178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971821" y="56456"/>
            <a:ext cx="4896358" cy="515336"/>
          </a:xfrm>
          <a:prstGeom prst="rect">
            <a:avLst/>
          </a:prstGeom>
          <a:noFill/>
        </p:spPr>
        <p:txBody>
          <a:bodyPr wrap="square" lIns="68391" tIns="34196" rIns="68391" bIns="34196" rtlCol="0">
            <a:spAutoFit/>
          </a:bodyPr>
          <a:lstStyle/>
          <a:p>
            <a:pPr algn="ctr"/>
            <a:r>
              <a:rPr lang="pt-PT" sz="1100" b="1" dirty="0">
                <a:solidFill>
                  <a:schemeClr val="bg2">
                    <a:lumMod val="10000"/>
                  </a:schemeClr>
                </a:solidFill>
              </a:rPr>
              <a:t>Esquema do circuito de procedimentos para organização </a:t>
            </a:r>
            <a:r>
              <a:rPr lang="pt-PT" sz="1100" b="1">
                <a:solidFill>
                  <a:schemeClr val="bg2">
                    <a:lumMod val="10000"/>
                  </a:schemeClr>
                </a:solidFill>
              </a:rPr>
              <a:t>de </a:t>
            </a:r>
            <a:r>
              <a:rPr lang="pt-PT" sz="1100" b="1" smtClean="0">
                <a:solidFill>
                  <a:schemeClr val="bg2">
                    <a:lumMod val="10000"/>
                  </a:schemeClr>
                </a:solidFill>
              </a:rPr>
              <a:t>eventos/</a:t>
            </a:r>
          </a:p>
          <a:p>
            <a:pPr algn="ctr"/>
            <a:r>
              <a:rPr lang="pt-PT" sz="1100" b="1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pt-PT" sz="1100" b="1" dirty="0">
                <a:solidFill>
                  <a:schemeClr val="bg2">
                    <a:lumMod val="10000"/>
                  </a:schemeClr>
                </a:solidFill>
              </a:rPr>
              <a:t>requisição de espaços ESTM </a:t>
            </a:r>
          </a:p>
          <a:p>
            <a:pPr algn="ctr"/>
            <a:r>
              <a:rPr lang="pt-PT" sz="700" dirty="0">
                <a:solidFill>
                  <a:schemeClr val="tx2"/>
                </a:solidFill>
              </a:rPr>
              <a:t>(não dispensa a consulta das normas em vigor, nomeadamente Despacho </a:t>
            </a:r>
            <a:r>
              <a:rPr lang="pt-PT" sz="700" dirty="0">
                <a:solidFill>
                  <a:schemeClr val="tx2"/>
                </a:solidFill>
              </a:rPr>
              <a:t>20/2012, de 28 de agosto)</a:t>
            </a:r>
            <a:endParaRPr lang="pt-PT" sz="700" dirty="0">
              <a:solidFill>
                <a:schemeClr val="tx2"/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4003853" y="732686"/>
            <a:ext cx="2066434" cy="2643556"/>
          </a:xfrm>
          <a:prstGeom prst="rect">
            <a:avLst/>
          </a:prstGeom>
          <a:noFill/>
          <a:ln cap="rnd">
            <a:noFill/>
          </a:ln>
        </p:spPr>
        <p:txBody>
          <a:bodyPr wrap="square" lIns="68391" tIns="34196" rIns="68391" bIns="34196" rtlCol="0">
            <a:spAutoFit/>
          </a:bodyPr>
          <a:lstStyle/>
          <a:p>
            <a:endParaRPr lang="pt-PT" sz="600" b="1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Importante:</a:t>
            </a:r>
          </a:p>
          <a:p>
            <a:endParaRPr lang="pt-PT" sz="600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(*</a:t>
            </a:r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1)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 Vias 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de comunicação 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para este 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circuito, para Docentes, Estudantes e Entidades Externas: </a:t>
            </a:r>
          </a:p>
          <a:p>
            <a:endParaRPr lang="pt-PT" sz="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Via preferencial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: por </a:t>
            </a:r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e-mail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 (para eventos ESTM os e-mails deverão ser do domínio </a:t>
            </a:r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@ipleiria.pt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 ou </a:t>
            </a:r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@my.ipleiria.pt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 para dispensarem assinatura):</a:t>
            </a:r>
          </a:p>
          <a:p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a) Requerente preenche requerimento e envia via e-mail para coordenador de curso ou responsável grupo de investigação;</a:t>
            </a:r>
          </a:p>
          <a:p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b) Coordenador 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de curso ou responsável grupo de 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investigação reencaminham requerimento, com parecer favorável, para </a:t>
            </a:r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eventos.estm@ipleiria.pt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endParaRPr lang="pt-PT" sz="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Via alternativa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: em </a:t>
            </a:r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papel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, a entregar no Secretariado de Direção ou </a:t>
            </a:r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digitalizado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 e enviado para eventos.estm@ipleiria.pt.</a:t>
            </a:r>
            <a:endParaRPr lang="pt-PT" sz="600" dirty="0">
              <a:solidFill>
                <a:schemeClr val="bg2">
                  <a:lumMod val="10000"/>
                </a:schemeClr>
              </a:solidFill>
            </a:endParaRPr>
          </a:p>
          <a:p>
            <a:endParaRPr lang="pt-PT" sz="600" dirty="0">
              <a:solidFill>
                <a:schemeClr val="bg2">
                  <a:lumMod val="10000"/>
                </a:schemeClr>
              </a:solidFill>
            </a:endParaRPr>
          </a:p>
          <a:p>
            <a:endParaRPr lang="pt-PT" sz="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(*</a:t>
            </a:r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2)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 Aplicável a Eventos organizados pela </a:t>
            </a:r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ESTM</a:t>
            </a:r>
          </a:p>
          <a:p>
            <a:endParaRPr lang="pt-PT" sz="600" dirty="0">
              <a:solidFill>
                <a:schemeClr val="bg2">
                  <a:lumMod val="10000"/>
                </a:schemeClr>
              </a:solidFill>
            </a:endParaRPr>
          </a:p>
          <a:p>
            <a:endParaRPr lang="pt-PT" sz="600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pt-PT" sz="600" b="1" dirty="0">
                <a:solidFill>
                  <a:schemeClr val="bg2">
                    <a:lumMod val="10000"/>
                  </a:schemeClr>
                </a:solidFill>
              </a:rPr>
              <a:t>Legenda:</a:t>
            </a:r>
            <a:endParaRPr lang="pt-PT" sz="600" b="1" dirty="0">
              <a:solidFill>
                <a:schemeClr val="bg2">
                  <a:lumMod val="10000"/>
                </a:schemeClr>
              </a:solidFill>
            </a:endParaRPr>
          </a:p>
          <a:p>
            <a:endParaRPr lang="pt-PT" sz="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         Intervenção Requerente</a:t>
            </a:r>
          </a:p>
          <a:p>
            <a:endParaRPr lang="pt-PT" sz="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pt-PT" sz="600" dirty="0">
                <a:solidFill>
                  <a:schemeClr val="bg2">
                    <a:lumMod val="10000"/>
                  </a:schemeClr>
                </a:solidFill>
              </a:rPr>
              <a:t>         Intervenção dos Serviços</a:t>
            </a:r>
          </a:p>
        </p:txBody>
      </p:sp>
      <p:cxnSp>
        <p:nvCxnSpPr>
          <p:cNvPr id="16" name="Conexão recta unidireccional 15"/>
          <p:cNvCxnSpPr>
            <a:stCxn id="35" idx="2"/>
            <a:endCxn id="30" idx="0"/>
          </p:cNvCxnSpPr>
          <p:nvPr/>
        </p:nvCxnSpPr>
        <p:spPr>
          <a:xfrm>
            <a:off x="2134286" y="6346012"/>
            <a:ext cx="0" cy="3397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xão recta unidireccional 16"/>
          <p:cNvCxnSpPr>
            <a:stCxn id="30" idx="2"/>
            <a:endCxn id="31" idx="0"/>
          </p:cNvCxnSpPr>
          <p:nvPr/>
        </p:nvCxnSpPr>
        <p:spPr>
          <a:xfrm>
            <a:off x="2134286" y="7033929"/>
            <a:ext cx="0" cy="3482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uxograma: Processo 19"/>
          <p:cNvSpPr/>
          <p:nvPr/>
        </p:nvSpPr>
        <p:spPr>
          <a:xfrm>
            <a:off x="1362857" y="1671428"/>
            <a:ext cx="1542857" cy="20892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/>
            <a:r>
              <a:rPr lang="pt-PT" sz="600" b="1" dirty="0"/>
              <a:t>Secretariado de Direção </a:t>
            </a:r>
            <a:r>
              <a:rPr lang="pt-PT" sz="600" b="1" dirty="0"/>
              <a:t>dá </a:t>
            </a:r>
            <a:r>
              <a:rPr lang="pt-PT" sz="600" b="1" dirty="0"/>
              <a:t>entrada do processo em </a:t>
            </a:r>
            <a:r>
              <a:rPr lang="pt-PT" sz="600" b="1" dirty="0"/>
              <a:t>e-</a:t>
            </a:r>
            <a:r>
              <a:rPr lang="pt-PT" sz="600" b="1" dirty="0" err="1"/>
              <a:t>doc</a:t>
            </a:r>
            <a:endParaRPr lang="pt-PT" sz="600" b="1" dirty="0"/>
          </a:p>
        </p:txBody>
      </p:sp>
      <p:sp>
        <p:nvSpPr>
          <p:cNvPr id="21" name="Fluxograma: decisão 20"/>
          <p:cNvSpPr/>
          <p:nvPr/>
        </p:nvSpPr>
        <p:spPr>
          <a:xfrm>
            <a:off x="1362857" y="2228571"/>
            <a:ext cx="1542857" cy="4875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lvl="0" algn="ctr"/>
            <a:r>
              <a:rPr lang="pt-PT" sz="600" b="1" dirty="0">
                <a:solidFill>
                  <a:prstClr val="white"/>
                </a:solidFill>
              </a:rPr>
              <a:t>Secretariado de Direção averigua disponibilidade de espaços</a:t>
            </a:r>
          </a:p>
        </p:txBody>
      </p:sp>
      <p:sp>
        <p:nvSpPr>
          <p:cNvPr id="22" name="Fluxograma: processo alternativo 21"/>
          <p:cNvSpPr/>
          <p:nvPr/>
        </p:nvSpPr>
        <p:spPr>
          <a:xfrm>
            <a:off x="1362857" y="3064286"/>
            <a:ext cx="1542857" cy="20892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/>
            <a:r>
              <a:rPr lang="pt-PT" sz="600" b="1" dirty="0"/>
              <a:t>Disponível</a:t>
            </a:r>
          </a:p>
        </p:txBody>
      </p:sp>
      <p:sp>
        <p:nvSpPr>
          <p:cNvPr id="23" name="Fluxograma: decisão 22"/>
          <p:cNvSpPr/>
          <p:nvPr/>
        </p:nvSpPr>
        <p:spPr>
          <a:xfrm>
            <a:off x="1362857" y="3621429"/>
            <a:ext cx="1542857" cy="905357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/>
            <a:r>
              <a:rPr lang="pt-PT" sz="600" b="1" dirty="0"/>
              <a:t>Secretariado de Direção envia e-</a:t>
            </a:r>
            <a:r>
              <a:rPr lang="pt-PT" sz="600" b="1" dirty="0" err="1"/>
              <a:t>doc</a:t>
            </a:r>
            <a:r>
              <a:rPr lang="pt-PT" sz="600" b="1" dirty="0"/>
              <a:t> para parecer técnico (disponibilidade do Técnico e dos equipamentos solicitados)</a:t>
            </a:r>
          </a:p>
        </p:txBody>
      </p:sp>
      <p:sp>
        <p:nvSpPr>
          <p:cNvPr id="24" name="Fluxograma: terminador 23"/>
          <p:cNvSpPr/>
          <p:nvPr/>
        </p:nvSpPr>
        <p:spPr>
          <a:xfrm>
            <a:off x="3934286" y="4596428"/>
            <a:ext cx="1542857" cy="20892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/>
            <a:r>
              <a:rPr lang="pt-PT" sz="600" b="1" dirty="0"/>
              <a:t>Secretariado de Direção Informa o Requerente</a:t>
            </a:r>
          </a:p>
        </p:txBody>
      </p:sp>
      <p:sp>
        <p:nvSpPr>
          <p:cNvPr id="25" name="Fluxograma: processo alternativo 24"/>
          <p:cNvSpPr/>
          <p:nvPr/>
        </p:nvSpPr>
        <p:spPr>
          <a:xfrm>
            <a:off x="1362857" y="4875000"/>
            <a:ext cx="1542857" cy="20892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/>
            <a:r>
              <a:rPr lang="pt-PT" sz="600" b="1" dirty="0"/>
              <a:t>Disponível</a:t>
            </a:r>
          </a:p>
        </p:txBody>
      </p:sp>
      <p:sp>
        <p:nvSpPr>
          <p:cNvPr id="26" name="Fluxograma: processo alternativo 25"/>
          <p:cNvSpPr/>
          <p:nvPr/>
        </p:nvSpPr>
        <p:spPr>
          <a:xfrm>
            <a:off x="3934286" y="3969643"/>
            <a:ext cx="1542857" cy="20892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/>
            <a:r>
              <a:rPr lang="pt-PT" sz="600" b="1" dirty="0"/>
              <a:t>Não disponível</a:t>
            </a:r>
          </a:p>
        </p:txBody>
      </p:sp>
      <p:sp>
        <p:nvSpPr>
          <p:cNvPr id="27" name="Fluxograma: Processo 26"/>
          <p:cNvSpPr/>
          <p:nvPr/>
        </p:nvSpPr>
        <p:spPr>
          <a:xfrm>
            <a:off x="1362857" y="5432143"/>
            <a:ext cx="1542857" cy="20892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/>
            <a:r>
              <a:rPr lang="pt-PT" sz="600" b="1" dirty="0"/>
              <a:t>Secretariado de Direção encaminha e-</a:t>
            </a:r>
            <a:r>
              <a:rPr lang="pt-PT" sz="600" b="1" dirty="0" err="1"/>
              <a:t>doc</a:t>
            </a:r>
            <a:r>
              <a:rPr lang="pt-PT" sz="600" b="1" dirty="0"/>
              <a:t> para Despacho de Direção</a:t>
            </a:r>
          </a:p>
        </p:txBody>
      </p:sp>
      <p:cxnSp>
        <p:nvCxnSpPr>
          <p:cNvPr id="29" name="Conexão recta unidireccional 28"/>
          <p:cNvCxnSpPr>
            <a:stCxn id="25" idx="2"/>
            <a:endCxn id="27" idx="0"/>
          </p:cNvCxnSpPr>
          <p:nvPr/>
        </p:nvCxnSpPr>
        <p:spPr>
          <a:xfrm>
            <a:off x="2134286" y="5083929"/>
            <a:ext cx="0" cy="3482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uxograma: Processo 29"/>
          <p:cNvSpPr/>
          <p:nvPr/>
        </p:nvSpPr>
        <p:spPr>
          <a:xfrm>
            <a:off x="1362857" y="6685714"/>
            <a:ext cx="1542857" cy="348214"/>
          </a:xfrm>
          <a:prstGeom prst="flowChartProcess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/>
            <a:r>
              <a:rPr lang="pt-PT" sz="600" b="1" dirty="0"/>
              <a:t>Em caso de Despacho favorável, Requerente </a:t>
            </a:r>
            <a:r>
              <a:rPr lang="pt-PT" sz="600" b="1" dirty="0"/>
              <a:t>ESTM, </a:t>
            </a:r>
            <a:r>
              <a:rPr lang="pt-PT" sz="600" b="1" dirty="0"/>
              <a:t>se aplicável, </a:t>
            </a:r>
            <a:r>
              <a:rPr lang="pt-PT" sz="600" b="1" dirty="0"/>
              <a:t>envia PIABS para Serviços Financeiros</a:t>
            </a:r>
          </a:p>
        </p:txBody>
      </p:sp>
      <p:sp>
        <p:nvSpPr>
          <p:cNvPr id="31" name="Fluxograma: terminador 30"/>
          <p:cNvSpPr/>
          <p:nvPr/>
        </p:nvSpPr>
        <p:spPr>
          <a:xfrm>
            <a:off x="1362857" y="7382143"/>
            <a:ext cx="1542857" cy="746924"/>
          </a:xfrm>
          <a:prstGeom prst="flowChartTerminator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algn="ctr"/>
            <a:r>
              <a:rPr lang="pt-PT" sz="600" b="1" dirty="0"/>
              <a:t>Após evento Requerente </a:t>
            </a:r>
            <a:r>
              <a:rPr lang="pt-PT" sz="600" b="1" dirty="0"/>
              <a:t>ESTM tem </a:t>
            </a:r>
            <a:r>
              <a:rPr lang="pt-PT" sz="600" b="1" dirty="0" err="1"/>
              <a:t>max</a:t>
            </a:r>
            <a:r>
              <a:rPr lang="pt-PT" sz="600" b="1" dirty="0"/>
              <a:t> 2 dias </a:t>
            </a:r>
            <a:r>
              <a:rPr lang="pt-PT" sz="600" b="1" dirty="0"/>
              <a:t>para:</a:t>
            </a:r>
          </a:p>
          <a:p>
            <a:pPr marL="171039" indent="-171039">
              <a:buAutoNum type="arabicPeriod"/>
            </a:pPr>
            <a:r>
              <a:rPr lang="pt-PT" sz="600" b="1" dirty="0"/>
              <a:t>Entregar </a:t>
            </a:r>
            <a:r>
              <a:rPr lang="pt-PT" sz="600" b="1" dirty="0"/>
              <a:t>receitas aos Serviços </a:t>
            </a:r>
            <a:r>
              <a:rPr lang="pt-PT" sz="600" b="1" dirty="0"/>
              <a:t>Financeiros;</a:t>
            </a:r>
          </a:p>
          <a:p>
            <a:pPr marL="171039" indent="-171039">
              <a:buAutoNum type="arabicPeriod"/>
            </a:pPr>
            <a:r>
              <a:rPr lang="pt-PT" sz="600" b="1" dirty="0"/>
              <a:t>Arrumar e organizar espaços;</a:t>
            </a:r>
          </a:p>
          <a:p>
            <a:pPr marL="171039" indent="-171039">
              <a:buAutoNum type="arabicPeriod"/>
            </a:pPr>
            <a:r>
              <a:rPr lang="pt-PT" sz="600" b="1" dirty="0"/>
              <a:t>R</a:t>
            </a:r>
            <a:r>
              <a:rPr lang="pt-PT" sz="600" b="1" dirty="0"/>
              <a:t>etirar material promocional;</a:t>
            </a:r>
          </a:p>
          <a:p>
            <a:pPr marL="171039" indent="-171039">
              <a:buAutoNum type="arabicPeriod"/>
            </a:pPr>
            <a:r>
              <a:rPr lang="pt-PT" sz="600" b="1" dirty="0"/>
              <a:t>Enviar para GIRE nota imprensa, se aplicável.</a:t>
            </a:r>
            <a:endParaRPr lang="pt-PT" sz="600" b="1" dirty="0"/>
          </a:p>
        </p:txBody>
      </p:sp>
      <p:sp>
        <p:nvSpPr>
          <p:cNvPr id="32" name="Fluxograma: conexão 31"/>
          <p:cNvSpPr/>
          <p:nvPr/>
        </p:nvSpPr>
        <p:spPr>
          <a:xfrm>
            <a:off x="4062856" y="3008565"/>
            <a:ext cx="102869" cy="111441"/>
          </a:xfrm>
          <a:prstGeom prst="flowChartConnector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391" tIns="34196" rIns="68391" bIns="341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PT" sz="600" b="1" dirty="0"/>
          </a:p>
        </p:txBody>
      </p:sp>
      <p:sp>
        <p:nvSpPr>
          <p:cNvPr id="33" name="Fluxograma: conexão 32"/>
          <p:cNvSpPr/>
          <p:nvPr/>
        </p:nvSpPr>
        <p:spPr>
          <a:xfrm>
            <a:off x="4062857" y="3225000"/>
            <a:ext cx="102869" cy="11144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391" tIns="34196" rIns="68391" bIns="341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PT" sz="600" b="1" dirty="0"/>
          </a:p>
        </p:txBody>
      </p:sp>
      <p:sp>
        <p:nvSpPr>
          <p:cNvPr id="42" name="Fluxograma: multidocumentos 41"/>
          <p:cNvSpPr/>
          <p:nvPr/>
        </p:nvSpPr>
        <p:spPr>
          <a:xfrm>
            <a:off x="1362857" y="835714"/>
            <a:ext cx="1542857" cy="487500"/>
          </a:xfrm>
          <a:prstGeom prst="flowChartMultidocumen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pt-PT" sz="600" b="1" dirty="0"/>
              <a:t>Requerimento (*1) com 30 dias de antecedência e, sendo o caso, formulário de orçamento e parecer favorável (*2)</a:t>
            </a:r>
            <a:endParaRPr lang="pt-PT" sz="600" b="1" dirty="0"/>
          </a:p>
        </p:txBody>
      </p:sp>
      <p:cxnSp>
        <p:nvCxnSpPr>
          <p:cNvPr id="34" name="Conexão recta unidireccional 33"/>
          <p:cNvCxnSpPr>
            <a:stCxn id="42" idx="3"/>
          </p:cNvCxnSpPr>
          <p:nvPr/>
        </p:nvCxnSpPr>
        <p:spPr>
          <a:xfrm>
            <a:off x="2905715" y="1079464"/>
            <a:ext cx="1028571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uxograma: terminador 34"/>
          <p:cNvSpPr/>
          <p:nvPr/>
        </p:nvSpPr>
        <p:spPr>
          <a:xfrm>
            <a:off x="1362857" y="5989286"/>
            <a:ext cx="1542857" cy="35672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391" tIns="34196" rIns="68391" bIns="34196" rtlCol="0" anchor="ctr"/>
          <a:lstStyle/>
          <a:p>
            <a:pPr lvl="0" algn="ctr"/>
            <a:r>
              <a:rPr lang="pt-PT" sz="600" b="1" dirty="0">
                <a:solidFill>
                  <a:prstClr val="white"/>
                </a:solidFill>
              </a:rPr>
              <a:t>Secretariado de Direção informa via e-</a:t>
            </a:r>
            <a:r>
              <a:rPr lang="pt-PT" sz="600" b="1" dirty="0" err="1">
                <a:solidFill>
                  <a:prstClr val="white"/>
                </a:solidFill>
              </a:rPr>
              <a:t>doc</a:t>
            </a:r>
            <a:r>
              <a:rPr lang="pt-PT" sz="600" b="1" dirty="0">
                <a:solidFill>
                  <a:prstClr val="white"/>
                </a:solidFill>
              </a:rPr>
              <a:t> ou e-mail Requerente, </a:t>
            </a:r>
            <a:r>
              <a:rPr lang="pt-PT" sz="600" b="1" dirty="0" err="1">
                <a:solidFill>
                  <a:prstClr val="white"/>
                </a:solidFill>
              </a:rPr>
              <a:t>Serv</a:t>
            </a:r>
            <a:r>
              <a:rPr lang="pt-PT" sz="600" b="1" dirty="0">
                <a:solidFill>
                  <a:prstClr val="white"/>
                </a:solidFill>
              </a:rPr>
              <a:t>. Técnicos,    </a:t>
            </a:r>
            <a:r>
              <a:rPr lang="pt-PT" sz="600" b="1" dirty="0" err="1">
                <a:solidFill>
                  <a:prstClr val="white"/>
                </a:solidFill>
              </a:rPr>
              <a:t>Serv</a:t>
            </a:r>
            <a:r>
              <a:rPr lang="pt-PT" sz="600" b="1" dirty="0">
                <a:solidFill>
                  <a:prstClr val="white"/>
                </a:solidFill>
              </a:rPr>
              <a:t>. </a:t>
            </a:r>
            <a:r>
              <a:rPr lang="pt-PT" sz="600" b="1" dirty="0">
                <a:solidFill>
                  <a:prstClr val="white"/>
                </a:solidFill>
              </a:rPr>
              <a:t>Financeiros </a:t>
            </a:r>
            <a:r>
              <a:rPr lang="pt-PT" sz="600" b="1" dirty="0">
                <a:solidFill>
                  <a:prstClr val="white"/>
                </a:solidFill>
              </a:rPr>
              <a:t>e GIRE sobre </a:t>
            </a:r>
            <a:r>
              <a:rPr lang="pt-PT" sz="600" b="1" dirty="0">
                <a:solidFill>
                  <a:prstClr val="white"/>
                </a:solidFill>
              </a:rPr>
              <a:t>o Despacho</a:t>
            </a:r>
          </a:p>
        </p:txBody>
      </p:sp>
      <p:cxnSp>
        <p:nvCxnSpPr>
          <p:cNvPr id="37" name="Conexão recta unidireccional 36"/>
          <p:cNvCxnSpPr>
            <a:stCxn id="27" idx="2"/>
          </p:cNvCxnSpPr>
          <p:nvPr/>
        </p:nvCxnSpPr>
        <p:spPr>
          <a:xfrm>
            <a:off x="2134286" y="5641071"/>
            <a:ext cx="0" cy="3511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463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303</Words>
  <Application>Microsoft Office PowerPoint</Application>
  <PresentationFormat>Papel A4 (210x297 mm)</PresentationFormat>
  <Paragraphs>39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IPL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ana.antunes</dc:creator>
  <cp:lastModifiedBy>Maria Deus</cp:lastModifiedBy>
  <cp:revision>16</cp:revision>
  <cp:lastPrinted>2012-08-28T15:55:47Z</cp:lastPrinted>
  <dcterms:created xsi:type="dcterms:W3CDTF">2012-08-24T12:59:13Z</dcterms:created>
  <dcterms:modified xsi:type="dcterms:W3CDTF">2012-08-28T16:02:48Z</dcterms:modified>
</cp:coreProperties>
</file>