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73" r:id="rId3"/>
    <p:sldId id="275" r:id="rId4"/>
    <p:sldId id="276" r:id="rId5"/>
    <p:sldId id="279" r:id="rId6"/>
    <p:sldId id="277" r:id="rId7"/>
    <p:sldId id="278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66" r:id="rId1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464646"/>
    <a:srgbClr val="E29B22"/>
    <a:srgbClr val="F6A200"/>
    <a:srgbClr val="F8AF29"/>
    <a:srgbClr val="403F3E"/>
    <a:srgbClr val="F7A600"/>
    <a:srgbClr val="F9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88" autoAdjust="0"/>
    <p:restoredTop sz="86385"/>
  </p:normalViewPr>
  <p:slideViewPr>
    <p:cSldViewPr snapToGrid="0">
      <p:cViewPr varScale="1">
        <p:scale>
          <a:sx n="114" d="100"/>
          <a:sy n="114" d="100"/>
        </p:scale>
        <p:origin x="109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97975-8256-6D41-803B-48A7A4CAE9BA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PT"/>
              <a:t>Editar os estilos de texto do Modelo Global
Segundo nível
Terceiro nível
Quarto nível
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44537-10F8-5048-8368-680101F959A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4246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44537-10F8-5048-8368-680101F959A6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0708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44537-10F8-5048-8368-680101F959A6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0708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44537-10F8-5048-8368-680101F959A6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610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EAE5-1031-4BA1-830A-1BCE1A65C122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A2E4-7BBD-4657-8183-C0F015616E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080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EAE5-1031-4BA1-830A-1BCE1A65C122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A2E4-7BBD-4657-8183-C0F015616E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908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EAE5-1031-4BA1-830A-1BCE1A65C122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A2E4-7BBD-4657-8183-C0F015616E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340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EAE5-1031-4BA1-830A-1BCE1A65C122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A2E4-7BBD-4657-8183-C0F015616E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839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EAE5-1031-4BA1-830A-1BCE1A65C122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A2E4-7BBD-4657-8183-C0F015616E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665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EAE5-1031-4BA1-830A-1BCE1A65C122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A2E4-7BBD-4657-8183-C0F015616E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301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EAE5-1031-4BA1-830A-1BCE1A65C122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A2E4-7BBD-4657-8183-C0F015616E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292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EAE5-1031-4BA1-830A-1BCE1A65C122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A2E4-7BBD-4657-8183-C0F015616E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927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EAE5-1031-4BA1-830A-1BCE1A65C122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A2E4-7BBD-4657-8183-C0F015616E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31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EAE5-1031-4BA1-830A-1BCE1A65C122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A2E4-7BBD-4657-8183-C0F015616E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171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EAE5-1031-4BA1-830A-1BCE1A65C122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A2E4-7BBD-4657-8183-C0F015616E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398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6EAE5-1031-4BA1-830A-1BCE1A65C122}" type="datetimeFigureOut">
              <a:rPr lang="pt-PT" smtClean="0"/>
              <a:t>25/03/2021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8A2E4-7BBD-4657-8183-C0F015616E8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269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leiria.pt/sdoc/apoio-a-investigaca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sdipl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://peixedaprata.blogspot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stagram.com/bibliotecas.ipleiria" TargetMode="External"/><Relationship Id="rId5" Type="http://schemas.openxmlformats.org/officeDocument/2006/relationships/hyperlink" Target="http://facebook.com/sdipl" TargetMode="External"/><Relationship Id="rId4" Type="http://schemas.openxmlformats.org/officeDocument/2006/relationships/hyperlink" Target="http://www.ipleiria.pt/sdoc" TargetMode="External"/><Relationship Id="rId9" Type="http://schemas.openxmlformats.org/officeDocument/2006/relationships/hyperlink" Target="http://issuu.com/peixedaprat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-research-europe.ec.europa.e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5A0617-23EA-8146-8A4D-3BDC793A00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72514D5-CF73-BE45-9CED-E375CB54132D}"/>
              </a:ext>
            </a:extLst>
          </p:cNvPr>
          <p:cNvSpPr txBox="1"/>
          <p:nvPr/>
        </p:nvSpPr>
        <p:spPr>
          <a:xfrm>
            <a:off x="352642" y="2151726"/>
            <a:ext cx="5526526" cy="34017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pt-PT" sz="4300" b="1" dirty="0">
                <a:solidFill>
                  <a:srgbClr val="F6A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CIÊNCIA ABERTA E O QUE ESTÁ NO HORIZONTE (EUROPA)</a:t>
            </a:r>
          </a:p>
          <a:p>
            <a:endParaRPr lang="pt-PT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Acesso Aberto à Ciência Aberta</a:t>
            </a:r>
          </a:p>
          <a:p>
            <a:r>
              <a:rPr lang="pt-PT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Estado da arte na Europa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76F7F6-EF5A-5046-824E-9AB1458F97EC}"/>
              </a:ext>
            </a:extLst>
          </p:cNvPr>
          <p:cNvSpPr txBox="1"/>
          <p:nvPr/>
        </p:nvSpPr>
        <p:spPr>
          <a:xfrm>
            <a:off x="352642" y="6424738"/>
            <a:ext cx="3211014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PT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BIBLIOTECAS DO POLITÉCNICO DE LEIRIA</a:t>
            </a:r>
          </a:p>
        </p:txBody>
      </p:sp>
    </p:spTree>
    <p:extLst>
      <p:ext uri="{BB962C8B-B14F-4D97-AF65-F5344CB8AC3E}">
        <p14:creationId xmlns:p14="http://schemas.microsoft.com/office/powerpoint/2010/main" val="58480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03B916-3682-3F4E-9E37-27BAEAA3C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FDBFF56-2A9B-6044-A878-7A44716BF738}"/>
              </a:ext>
            </a:extLst>
          </p:cNvPr>
          <p:cNvSpPr txBox="1"/>
          <p:nvPr/>
        </p:nvSpPr>
        <p:spPr>
          <a:xfrm>
            <a:off x="424944" y="22730"/>
            <a:ext cx="1054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>
                <a:solidFill>
                  <a:srgbClr val="F6A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CIÊNCIA ABERTA E O QUE ESTÁ NO HORIZONTE (EUROPA)</a:t>
            </a:r>
            <a:endParaRPr lang="pt-PT" b="1" dirty="0">
              <a:solidFill>
                <a:srgbClr val="F6A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0999126-1752-BD49-BBC9-8F4EDAF313F0}"/>
              </a:ext>
            </a:extLst>
          </p:cNvPr>
          <p:cNvSpPr txBox="1"/>
          <p:nvPr/>
        </p:nvSpPr>
        <p:spPr>
          <a:xfrm>
            <a:off x="424944" y="6517944"/>
            <a:ext cx="87800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Bright </a:t>
            </a:r>
            <a:r>
              <a:rPr lang="pt-PT" sz="1300" b="1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Fridays</a:t>
            </a:r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26-03-2021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93A581-C959-AD46-9E6F-396C495BD6DF}"/>
              </a:ext>
            </a:extLst>
          </p:cNvPr>
          <p:cNvSpPr txBox="1"/>
          <p:nvPr/>
        </p:nvSpPr>
        <p:spPr>
          <a:xfrm>
            <a:off x="9438641" y="6541027"/>
            <a:ext cx="2753359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PT" sz="10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BIBLIOTECAS DO POLITÉCNICO DE LEIRIA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E4A5A9-F4AA-4248-AA42-6590F3FB0A1E}"/>
              </a:ext>
            </a:extLst>
          </p:cNvPr>
          <p:cNvSpPr txBox="1"/>
          <p:nvPr/>
        </p:nvSpPr>
        <p:spPr>
          <a:xfrm>
            <a:off x="878506" y="2441195"/>
            <a:ext cx="4985399" cy="32012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PT" sz="2800" b="1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Requisitos para projetos financiados pela FCT </a:t>
            </a:r>
          </a:p>
          <a:p>
            <a:endParaRPr lang="pt-PT" sz="2800" b="1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r>
              <a:rPr lang="pt-PT" sz="2800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(concursos lançados após a entrada em vigor da nova Política, prevista para 2022)</a:t>
            </a:r>
            <a:endParaRPr lang="pt-PT" sz="180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050" name="Picture 2" descr="Resultados das Bolsas de Doutoramento FCT | CIEd">
            <a:extLst>
              <a:ext uri="{FF2B5EF4-FFF2-40B4-BE49-F238E27FC236}">
                <a16:creationId xmlns:a16="http://schemas.microsoft.com/office/drawing/2014/main" id="{B4796DDA-89F9-4DF6-9C6C-645F10553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11" y="1636411"/>
            <a:ext cx="3782483" cy="160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5B1C7AD-D831-4ECF-BF9C-E95542C637E0}"/>
              </a:ext>
            </a:extLst>
          </p:cNvPr>
          <p:cNvSpPr txBox="1"/>
          <p:nvPr/>
        </p:nvSpPr>
        <p:spPr>
          <a:xfrm>
            <a:off x="6096000" y="3597775"/>
            <a:ext cx="57884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pt-PT" sz="2000" dirty="0">
                <a:solidFill>
                  <a:srgbClr val="595959"/>
                </a:solidFill>
              </a:rPr>
              <a:t>Acesso aberto às publicações científicas (depósito num repositório)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pt-PT" sz="2000" i="1" dirty="0">
                <a:solidFill>
                  <a:srgbClr val="595959"/>
                </a:solidFill>
              </a:rPr>
              <a:t>Plano de gestão de dados </a:t>
            </a:r>
            <a:r>
              <a:rPr lang="pt-PT" sz="2000" i="1" dirty="0" err="1">
                <a:solidFill>
                  <a:srgbClr val="595959"/>
                </a:solidFill>
              </a:rPr>
              <a:t>mandatório</a:t>
            </a:r>
            <a:endParaRPr lang="en-US" sz="2000" dirty="0">
              <a:solidFill>
                <a:srgbClr val="595959"/>
              </a:solidFill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pt-PT" sz="2000" dirty="0">
                <a:solidFill>
                  <a:srgbClr val="595959"/>
                </a:solidFill>
              </a:rPr>
              <a:t>Acesso aberto aos dados de investigação (</a:t>
            </a:r>
            <a:r>
              <a:rPr lang="pt-PT" sz="2000" i="1" dirty="0">
                <a:solidFill>
                  <a:srgbClr val="595959"/>
                </a:solidFill>
              </a:rPr>
              <a:t>“as open as </a:t>
            </a:r>
            <a:r>
              <a:rPr lang="pt-PT" sz="2000" i="1" dirty="0" err="1">
                <a:solidFill>
                  <a:srgbClr val="595959"/>
                </a:solidFill>
              </a:rPr>
              <a:t>possible</a:t>
            </a:r>
            <a:r>
              <a:rPr lang="pt-PT" sz="2000" i="1" dirty="0">
                <a:solidFill>
                  <a:srgbClr val="595959"/>
                </a:solidFill>
              </a:rPr>
              <a:t>, as </a:t>
            </a:r>
            <a:r>
              <a:rPr lang="pt-PT" sz="2000" i="1" dirty="0" err="1">
                <a:solidFill>
                  <a:srgbClr val="595959"/>
                </a:solidFill>
              </a:rPr>
              <a:t>closed</a:t>
            </a:r>
            <a:r>
              <a:rPr lang="pt-PT" sz="2000" i="1" dirty="0">
                <a:solidFill>
                  <a:srgbClr val="595959"/>
                </a:solidFill>
              </a:rPr>
              <a:t> as </a:t>
            </a:r>
            <a:r>
              <a:rPr lang="pt-PT" sz="2000" i="1" dirty="0" err="1">
                <a:solidFill>
                  <a:srgbClr val="595959"/>
                </a:solidFill>
              </a:rPr>
              <a:t>necessary</a:t>
            </a:r>
            <a:r>
              <a:rPr lang="pt-PT" sz="2000" i="1" dirty="0">
                <a:solidFill>
                  <a:srgbClr val="595959"/>
                </a:solidFill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2814186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03B916-3682-3F4E-9E37-27BAEAA3C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FDBFF56-2A9B-6044-A878-7A44716BF738}"/>
              </a:ext>
            </a:extLst>
          </p:cNvPr>
          <p:cNvSpPr txBox="1"/>
          <p:nvPr/>
        </p:nvSpPr>
        <p:spPr>
          <a:xfrm>
            <a:off x="424944" y="22730"/>
            <a:ext cx="1054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>
                <a:solidFill>
                  <a:srgbClr val="F6A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CIÊNCIA ABERTA E O QUE ESTÁ NO HORIZONTE (EUROPA)</a:t>
            </a:r>
            <a:endParaRPr lang="pt-PT" b="1" dirty="0">
              <a:solidFill>
                <a:srgbClr val="F6A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0999126-1752-BD49-BBC9-8F4EDAF313F0}"/>
              </a:ext>
            </a:extLst>
          </p:cNvPr>
          <p:cNvSpPr txBox="1"/>
          <p:nvPr/>
        </p:nvSpPr>
        <p:spPr>
          <a:xfrm>
            <a:off x="424944" y="6517944"/>
            <a:ext cx="87800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Bright </a:t>
            </a:r>
            <a:r>
              <a:rPr lang="pt-PT" sz="1300" b="1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Fridays</a:t>
            </a:r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26-03-2021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93A581-C959-AD46-9E6F-396C495BD6DF}"/>
              </a:ext>
            </a:extLst>
          </p:cNvPr>
          <p:cNvSpPr txBox="1"/>
          <p:nvPr/>
        </p:nvSpPr>
        <p:spPr>
          <a:xfrm>
            <a:off x="9438641" y="6541027"/>
            <a:ext cx="2753359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PT" sz="10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BIBLIOTECAS DO POLITÉCNICO DE LEIRIA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E4A5A9-F4AA-4248-AA42-6590F3FB0A1E}"/>
              </a:ext>
            </a:extLst>
          </p:cNvPr>
          <p:cNvSpPr txBox="1"/>
          <p:nvPr/>
        </p:nvSpPr>
        <p:spPr>
          <a:xfrm>
            <a:off x="878506" y="2441195"/>
            <a:ext cx="5128011" cy="32012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PT" sz="2800" b="1" dirty="0">
                <a:solidFill>
                  <a:srgbClr val="595959"/>
                </a:solidFill>
              </a:rPr>
              <a:t>Infraestruturas de apoio aos investigadores</a:t>
            </a:r>
          </a:p>
          <a:p>
            <a:endParaRPr lang="pt-PT" sz="2800" dirty="0">
              <a:solidFill>
                <a:srgbClr val="595959"/>
              </a:solidFill>
            </a:endParaRPr>
          </a:p>
          <a:p>
            <a:r>
              <a:rPr lang="pt-PT" sz="2800" dirty="0">
                <a:solidFill>
                  <a:srgbClr val="595959"/>
                </a:solidFill>
              </a:rPr>
              <a:t>Repositórios para depósito de publicações em acesso aberto</a:t>
            </a:r>
          </a:p>
          <a:p>
            <a:endParaRPr lang="pt-PT" sz="2800" b="1" dirty="0">
              <a:solidFill>
                <a:srgbClr val="595959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734A77-B1AA-47FC-8C24-9D8ADA2FD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721" y="985324"/>
            <a:ext cx="1306858" cy="13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9E2DA21-2407-45C5-9E3B-877CDAA77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215" y="2441195"/>
            <a:ext cx="6267870" cy="273354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D336459-B507-41AA-90FB-BC0477BAFFD2}"/>
              </a:ext>
            </a:extLst>
          </p:cNvPr>
          <p:cNvSpPr txBox="1"/>
          <p:nvPr/>
        </p:nvSpPr>
        <p:spPr>
          <a:xfrm>
            <a:off x="7555080" y="5174737"/>
            <a:ext cx="2332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95959"/>
                </a:solidFill>
              </a:rPr>
              <a:t>https://iconline.ipleiria.pt</a:t>
            </a:r>
          </a:p>
        </p:txBody>
      </p:sp>
    </p:spTree>
    <p:extLst>
      <p:ext uri="{BB962C8B-B14F-4D97-AF65-F5344CB8AC3E}">
        <p14:creationId xmlns:p14="http://schemas.microsoft.com/office/powerpoint/2010/main" val="2369899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03B916-3682-3F4E-9E37-27BAEAA3C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FDBFF56-2A9B-6044-A878-7A44716BF738}"/>
              </a:ext>
            </a:extLst>
          </p:cNvPr>
          <p:cNvSpPr txBox="1"/>
          <p:nvPr/>
        </p:nvSpPr>
        <p:spPr>
          <a:xfrm>
            <a:off x="424944" y="22730"/>
            <a:ext cx="1054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>
                <a:solidFill>
                  <a:srgbClr val="F6A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CIÊNCIA ABERTA E O QUE ESTÁ NO HORIZONTE (EUROPA)</a:t>
            </a:r>
            <a:endParaRPr lang="pt-PT" b="1" dirty="0">
              <a:solidFill>
                <a:srgbClr val="F6A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0999126-1752-BD49-BBC9-8F4EDAF313F0}"/>
              </a:ext>
            </a:extLst>
          </p:cNvPr>
          <p:cNvSpPr txBox="1"/>
          <p:nvPr/>
        </p:nvSpPr>
        <p:spPr>
          <a:xfrm>
            <a:off x="424944" y="6517944"/>
            <a:ext cx="87800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Bright </a:t>
            </a:r>
            <a:r>
              <a:rPr lang="pt-PT" sz="1300" b="1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Fridays</a:t>
            </a:r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26-03-2021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93A581-C959-AD46-9E6F-396C495BD6DF}"/>
              </a:ext>
            </a:extLst>
          </p:cNvPr>
          <p:cNvSpPr txBox="1"/>
          <p:nvPr/>
        </p:nvSpPr>
        <p:spPr>
          <a:xfrm>
            <a:off x="9438641" y="6541027"/>
            <a:ext cx="2753359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PT" sz="10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BIBLIOTECAS DO POLITÉCNICO DE LEIRIA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E4A5A9-F4AA-4248-AA42-6590F3FB0A1E}"/>
              </a:ext>
            </a:extLst>
          </p:cNvPr>
          <p:cNvSpPr txBox="1"/>
          <p:nvPr/>
        </p:nvSpPr>
        <p:spPr>
          <a:xfrm>
            <a:off x="878506" y="2441195"/>
            <a:ext cx="5128011" cy="32012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PT" sz="2800" b="1" dirty="0">
                <a:solidFill>
                  <a:srgbClr val="595959"/>
                </a:solidFill>
              </a:rPr>
              <a:t>Infraestruturas de apoio aos investigadores</a:t>
            </a:r>
          </a:p>
          <a:p>
            <a:endParaRPr lang="pt-PT" sz="2800" b="1" dirty="0">
              <a:solidFill>
                <a:srgbClr val="595959"/>
              </a:solidFill>
            </a:endParaRPr>
          </a:p>
          <a:p>
            <a:r>
              <a:rPr lang="pt-PT" sz="2800" dirty="0">
                <a:solidFill>
                  <a:srgbClr val="595959"/>
                </a:solidFill>
              </a:rPr>
              <a:t>Serviço para depósitos de dados</a:t>
            </a:r>
          </a:p>
          <a:p>
            <a:endParaRPr lang="pt-PT" sz="2800" dirty="0">
              <a:solidFill>
                <a:srgbClr val="595959"/>
              </a:solidFill>
            </a:endParaRPr>
          </a:p>
          <a:p>
            <a:endParaRPr lang="pt-PT" sz="2800" b="1" dirty="0">
              <a:solidFill>
                <a:srgbClr val="595959"/>
              </a:solidFill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E30AA19A-2BA8-4109-ADC8-6FECC5F3087F}"/>
              </a:ext>
            </a:extLst>
          </p:cNvPr>
          <p:cNvSpPr/>
          <p:nvPr/>
        </p:nvSpPr>
        <p:spPr>
          <a:xfrm>
            <a:off x="6185485" y="2099733"/>
            <a:ext cx="4851400" cy="2658533"/>
          </a:xfrm>
          <a:prstGeom prst="roundRect">
            <a:avLst/>
          </a:prstGeom>
          <a:solidFill>
            <a:srgbClr val="F6A200"/>
          </a:solidFill>
          <a:ln>
            <a:solidFill>
              <a:srgbClr val="F6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>
                <a:latin typeface="Bahnschrift SemiBold Condensed" panose="020B0502040204020203" pitchFamily="34" charset="0"/>
              </a:rPr>
              <a:t>EM DESENVOLVIMENTO</a:t>
            </a:r>
            <a:endParaRPr lang="en-US" sz="4000" b="1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31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03B916-3682-3F4E-9E37-27BAEAA3C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FDBFF56-2A9B-6044-A878-7A44716BF738}"/>
              </a:ext>
            </a:extLst>
          </p:cNvPr>
          <p:cNvSpPr txBox="1"/>
          <p:nvPr/>
        </p:nvSpPr>
        <p:spPr>
          <a:xfrm>
            <a:off x="424944" y="22730"/>
            <a:ext cx="1054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>
                <a:solidFill>
                  <a:srgbClr val="F6A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CIÊNCIA ABERTA E O QUE ESTÁ NO HORIZONTE (EUROPA)</a:t>
            </a:r>
            <a:endParaRPr lang="pt-PT" b="1" dirty="0">
              <a:solidFill>
                <a:srgbClr val="F6A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0999126-1752-BD49-BBC9-8F4EDAF313F0}"/>
              </a:ext>
            </a:extLst>
          </p:cNvPr>
          <p:cNvSpPr txBox="1"/>
          <p:nvPr/>
        </p:nvSpPr>
        <p:spPr>
          <a:xfrm>
            <a:off x="424944" y="6517944"/>
            <a:ext cx="87800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Bright </a:t>
            </a:r>
            <a:r>
              <a:rPr lang="pt-PT" sz="1300" b="1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Fridays</a:t>
            </a:r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26-03-2021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93A581-C959-AD46-9E6F-396C495BD6DF}"/>
              </a:ext>
            </a:extLst>
          </p:cNvPr>
          <p:cNvSpPr txBox="1"/>
          <p:nvPr/>
        </p:nvSpPr>
        <p:spPr>
          <a:xfrm>
            <a:off x="9438641" y="6541027"/>
            <a:ext cx="2753359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PT" sz="10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BIBLIOTECAS DO POLITÉCNICO DE LEIRIA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E4A5A9-F4AA-4248-AA42-6590F3FB0A1E}"/>
              </a:ext>
            </a:extLst>
          </p:cNvPr>
          <p:cNvSpPr txBox="1"/>
          <p:nvPr/>
        </p:nvSpPr>
        <p:spPr>
          <a:xfrm>
            <a:off x="878506" y="2441195"/>
            <a:ext cx="5128011" cy="32012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PT" sz="2800" b="1" dirty="0">
                <a:solidFill>
                  <a:srgbClr val="595959"/>
                </a:solidFill>
              </a:rPr>
              <a:t>Infraestruturas de apoio aos investigadores</a:t>
            </a:r>
          </a:p>
          <a:p>
            <a:endParaRPr lang="pt-PT" sz="2800" b="1" dirty="0">
              <a:solidFill>
                <a:srgbClr val="595959"/>
              </a:solidFill>
            </a:endParaRPr>
          </a:p>
          <a:p>
            <a:r>
              <a:rPr lang="pt-PT" sz="2800" dirty="0">
                <a:solidFill>
                  <a:srgbClr val="595959"/>
                </a:solidFill>
              </a:rPr>
              <a:t>Ciência Vitae</a:t>
            </a:r>
          </a:p>
          <a:p>
            <a:endParaRPr lang="pt-PT" sz="2800" dirty="0">
              <a:solidFill>
                <a:srgbClr val="595959"/>
              </a:solidFill>
            </a:endParaRPr>
          </a:p>
          <a:p>
            <a:endParaRPr lang="pt-PT" sz="2800" b="1" dirty="0">
              <a:solidFill>
                <a:srgbClr val="595959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FF809F7-6FE2-4060-BE49-50CBCDDC8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138" y="1527740"/>
            <a:ext cx="5765441" cy="380251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0134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03B916-3682-3F4E-9E37-27BAEAA3C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FDBFF56-2A9B-6044-A878-7A44716BF738}"/>
              </a:ext>
            </a:extLst>
          </p:cNvPr>
          <p:cNvSpPr txBox="1"/>
          <p:nvPr/>
        </p:nvSpPr>
        <p:spPr>
          <a:xfrm>
            <a:off x="424944" y="22730"/>
            <a:ext cx="1054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>
                <a:solidFill>
                  <a:srgbClr val="F6A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CIÊNCIA ABERTA E O QUE ESTÁ NO HORIZONTE (EUROPA)</a:t>
            </a:r>
            <a:endParaRPr lang="pt-PT" b="1" dirty="0">
              <a:solidFill>
                <a:srgbClr val="F6A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0999126-1752-BD49-BBC9-8F4EDAF313F0}"/>
              </a:ext>
            </a:extLst>
          </p:cNvPr>
          <p:cNvSpPr txBox="1"/>
          <p:nvPr/>
        </p:nvSpPr>
        <p:spPr>
          <a:xfrm>
            <a:off x="424944" y="6517944"/>
            <a:ext cx="87800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Bright </a:t>
            </a:r>
            <a:r>
              <a:rPr lang="pt-PT" sz="1300" b="1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Fridays</a:t>
            </a:r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26-03-2021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93A581-C959-AD46-9E6F-396C495BD6DF}"/>
              </a:ext>
            </a:extLst>
          </p:cNvPr>
          <p:cNvSpPr txBox="1"/>
          <p:nvPr/>
        </p:nvSpPr>
        <p:spPr>
          <a:xfrm>
            <a:off x="9438641" y="6541027"/>
            <a:ext cx="2753359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PT" sz="10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BIBLIOTECAS DO POLITÉCNICO DE LEIRIA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E4A5A9-F4AA-4248-AA42-6590F3FB0A1E}"/>
              </a:ext>
            </a:extLst>
          </p:cNvPr>
          <p:cNvSpPr txBox="1"/>
          <p:nvPr/>
        </p:nvSpPr>
        <p:spPr>
          <a:xfrm>
            <a:off x="870117" y="2763295"/>
            <a:ext cx="5302161" cy="13314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PT" sz="2800" b="1" dirty="0">
                <a:solidFill>
                  <a:srgbClr val="595959"/>
                </a:solidFill>
              </a:rPr>
              <a:t>Workshops para investigadores organizados pelas Bibliotecas do Politécnico de Leiria</a:t>
            </a:r>
            <a:endParaRPr lang="pt-PT" sz="2800" dirty="0">
              <a:solidFill>
                <a:srgbClr val="595959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E80473C-E900-49F5-9A68-28998CB458D6}"/>
              </a:ext>
            </a:extLst>
          </p:cNvPr>
          <p:cNvSpPr txBox="1"/>
          <p:nvPr/>
        </p:nvSpPr>
        <p:spPr>
          <a:xfrm>
            <a:off x="6096000" y="1215518"/>
            <a:ext cx="57884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pt-PT" sz="2000" b="1" dirty="0">
                <a:solidFill>
                  <a:srgbClr val="595959"/>
                </a:solidFill>
              </a:rPr>
              <a:t>Licenças Creative </a:t>
            </a:r>
            <a:r>
              <a:rPr lang="pt-PT" sz="2000" b="1" dirty="0" err="1">
                <a:solidFill>
                  <a:srgbClr val="595959"/>
                </a:solidFill>
              </a:rPr>
              <a:t>Commons</a:t>
            </a:r>
            <a:r>
              <a:rPr lang="pt-PT" sz="2000" b="1" dirty="0">
                <a:solidFill>
                  <a:srgbClr val="595959"/>
                </a:solidFill>
              </a:rPr>
              <a:t>: O que são e como funcionam? </a:t>
            </a:r>
            <a:r>
              <a:rPr lang="pt-PT" sz="2000" dirty="0">
                <a:solidFill>
                  <a:srgbClr val="595959"/>
                </a:solidFill>
              </a:rPr>
              <a:t>|Teresa Nobre (Creative </a:t>
            </a:r>
            <a:r>
              <a:rPr lang="pt-PT" sz="2000" dirty="0" err="1">
                <a:solidFill>
                  <a:srgbClr val="595959"/>
                </a:solidFill>
              </a:rPr>
              <a:t>Commons</a:t>
            </a:r>
            <a:r>
              <a:rPr lang="pt-PT" sz="2000" dirty="0">
                <a:solidFill>
                  <a:srgbClr val="595959"/>
                </a:solidFill>
              </a:rPr>
              <a:t> Portugal) – 28/04/2021</a:t>
            </a:r>
          </a:p>
          <a:p>
            <a:pPr>
              <a:spcAft>
                <a:spcPts val="600"/>
              </a:spcAft>
            </a:pPr>
            <a:endParaRPr lang="pt-PT" sz="2000" dirty="0">
              <a:solidFill>
                <a:srgbClr val="595959"/>
              </a:solidFill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pt-PT" sz="2000" b="1" dirty="0">
                <a:solidFill>
                  <a:srgbClr val="595959"/>
                </a:solidFill>
              </a:rPr>
              <a:t>Abertura e Gestão de Dados de Investigação: Planos de Gestão de Dados e Publicação de Dados </a:t>
            </a:r>
            <a:r>
              <a:rPr lang="pt-PT" sz="2000" dirty="0">
                <a:solidFill>
                  <a:srgbClr val="595959"/>
                </a:solidFill>
              </a:rPr>
              <a:t>| Pedro Príncipe (Universidade do Minho) – 05/05/2021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pt-PT" sz="2000" dirty="0">
              <a:solidFill>
                <a:srgbClr val="595959"/>
              </a:solidFill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pt-PT" sz="2000" b="1" dirty="0">
                <a:solidFill>
                  <a:srgbClr val="595959"/>
                </a:solidFill>
              </a:rPr>
              <a:t>Interligação Ciência Vitae e Repositório IC-Online </a:t>
            </a:r>
            <a:r>
              <a:rPr lang="pt-PT" sz="2000" dirty="0">
                <a:solidFill>
                  <a:srgbClr val="595959"/>
                </a:solidFill>
              </a:rPr>
              <a:t>| Rosa Marcos (Politécnico de Leiria) – 12/05/2021</a:t>
            </a:r>
            <a:endParaRPr lang="pt-PT" sz="2000" i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37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03B916-3682-3F4E-9E37-27BAEAA3C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FDBFF56-2A9B-6044-A878-7A44716BF738}"/>
              </a:ext>
            </a:extLst>
          </p:cNvPr>
          <p:cNvSpPr txBox="1"/>
          <p:nvPr/>
        </p:nvSpPr>
        <p:spPr>
          <a:xfrm>
            <a:off x="424944" y="22730"/>
            <a:ext cx="1054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>
                <a:solidFill>
                  <a:srgbClr val="F6A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CIÊNCIA ABERTA E O QUE ESTÁ NO HORIZONTE (EUROPA)</a:t>
            </a:r>
            <a:endParaRPr lang="pt-PT" b="1" dirty="0">
              <a:solidFill>
                <a:srgbClr val="F6A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0999126-1752-BD49-BBC9-8F4EDAF313F0}"/>
              </a:ext>
            </a:extLst>
          </p:cNvPr>
          <p:cNvSpPr txBox="1"/>
          <p:nvPr/>
        </p:nvSpPr>
        <p:spPr>
          <a:xfrm>
            <a:off x="424944" y="6517944"/>
            <a:ext cx="87800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Bright </a:t>
            </a:r>
            <a:r>
              <a:rPr lang="pt-PT" sz="1300" b="1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Fridays</a:t>
            </a:r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26-03-2021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93A581-C959-AD46-9E6F-396C495BD6DF}"/>
              </a:ext>
            </a:extLst>
          </p:cNvPr>
          <p:cNvSpPr txBox="1"/>
          <p:nvPr/>
        </p:nvSpPr>
        <p:spPr>
          <a:xfrm>
            <a:off x="9438641" y="6541027"/>
            <a:ext cx="2753359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PT" sz="10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BIBLIOTECAS DO POLITÉCNICO DE LEIRIA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E4A5A9-F4AA-4248-AA42-6590F3FB0A1E}"/>
              </a:ext>
            </a:extLst>
          </p:cNvPr>
          <p:cNvSpPr txBox="1"/>
          <p:nvPr/>
        </p:nvSpPr>
        <p:spPr>
          <a:xfrm>
            <a:off x="861728" y="2558203"/>
            <a:ext cx="5302161" cy="17415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2400"/>
              </a:spcAft>
            </a:pPr>
            <a:r>
              <a:rPr lang="pt-BR" sz="2800" b="1" dirty="0">
                <a:solidFill>
                  <a:srgbClr val="595959"/>
                </a:solidFill>
              </a:rPr>
              <a:t>Serviços prestados pelas Bibliotecas no âmbito da publicação e investigação científica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E80473C-E900-49F5-9A68-28998CB458D6}"/>
              </a:ext>
            </a:extLst>
          </p:cNvPr>
          <p:cNvSpPr txBox="1"/>
          <p:nvPr/>
        </p:nvSpPr>
        <p:spPr>
          <a:xfrm>
            <a:off x="6096000" y="1215518"/>
            <a:ext cx="57912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pt-PT" sz="2200" dirty="0">
                <a:solidFill>
                  <a:srgbClr val="595959"/>
                </a:solidFill>
              </a:rPr>
              <a:t>Conteúdos de Apoio à Publicação e Investigação: </a:t>
            </a:r>
            <a:r>
              <a:rPr lang="pt-PT" sz="2200" dirty="0">
                <a:solidFill>
                  <a:srgbClr val="595959"/>
                </a:solidFill>
                <a:hlinkClick r:id="rId3"/>
              </a:rPr>
              <a:t>https://www.ipleiria.pt/sdoc/apoio-a-investigacao/</a:t>
            </a:r>
            <a:r>
              <a:rPr lang="pt-PT" sz="2200" dirty="0">
                <a:solidFill>
                  <a:srgbClr val="595959"/>
                </a:solidFill>
              </a:rPr>
              <a:t> 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pt-PT" sz="2200" dirty="0">
                <a:solidFill>
                  <a:srgbClr val="595959"/>
                </a:solidFill>
              </a:rPr>
              <a:t>Apoio à utilização do Ciência Vitae e Repositório IC-Online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pt-PT" sz="2200" dirty="0">
                <a:solidFill>
                  <a:srgbClr val="595959"/>
                </a:solidFill>
              </a:rPr>
              <a:t>Serviço de atribuição de DOI e ISBN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pt-PT" sz="2200" dirty="0">
                <a:solidFill>
                  <a:srgbClr val="595959"/>
                </a:solidFill>
              </a:rPr>
              <a:t>Gestão de descontos em APC - </a:t>
            </a:r>
            <a:r>
              <a:rPr lang="pt-PT" sz="2200" dirty="0" err="1">
                <a:solidFill>
                  <a:srgbClr val="595959"/>
                </a:solidFill>
              </a:rPr>
              <a:t>Article</a:t>
            </a:r>
            <a:r>
              <a:rPr lang="pt-PT" sz="2200" dirty="0">
                <a:solidFill>
                  <a:srgbClr val="595959"/>
                </a:solidFill>
              </a:rPr>
              <a:t> </a:t>
            </a:r>
            <a:r>
              <a:rPr lang="pt-PT" sz="2200" dirty="0" err="1">
                <a:solidFill>
                  <a:srgbClr val="595959"/>
                </a:solidFill>
              </a:rPr>
              <a:t>Processing</a:t>
            </a:r>
            <a:r>
              <a:rPr lang="pt-PT" sz="2200" dirty="0">
                <a:solidFill>
                  <a:srgbClr val="595959"/>
                </a:solidFill>
              </a:rPr>
              <a:t> Charges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pt-PT" sz="2200" dirty="0">
                <a:solidFill>
                  <a:srgbClr val="595959"/>
                </a:solidFill>
              </a:rPr>
              <a:t>Serviço de referência</a:t>
            </a:r>
          </a:p>
          <a:p>
            <a:pPr>
              <a:spcAft>
                <a:spcPts val="600"/>
              </a:spcAft>
            </a:pPr>
            <a:endParaRPr lang="pt-PT" sz="2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66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BD011DB-82F5-E34D-8B33-10774C980A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tângulo 13">
            <a:hlinkClick r:id="rId4"/>
            <a:extLst>
              <a:ext uri="{FF2B5EF4-FFF2-40B4-BE49-F238E27FC236}">
                <a16:creationId xmlns:a16="http://schemas.microsoft.com/office/drawing/2014/main" id="{B7B11086-13D7-544C-8C3F-02BC51CBDADB}"/>
              </a:ext>
            </a:extLst>
          </p:cNvPr>
          <p:cNvSpPr/>
          <p:nvPr/>
        </p:nvSpPr>
        <p:spPr>
          <a:xfrm>
            <a:off x="6096000" y="2325957"/>
            <a:ext cx="5731934" cy="1007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/>
              <a:t>Rosa Marcos - rosa.marcos@ipleiria.pt </a:t>
            </a:r>
          </a:p>
        </p:txBody>
      </p:sp>
      <p:sp>
        <p:nvSpPr>
          <p:cNvPr id="15" name="Retângulo 14">
            <a:hlinkClick r:id="rId5"/>
            <a:extLst>
              <a:ext uri="{FF2B5EF4-FFF2-40B4-BE49-F238E27FC236}">
                <a16:creationId xmlns:a16="http://schemas.microsoft.com/office/drawing/2014/main" id="{C5771D07-FDEE-7D4B-905C-D5FD4085E500}"/>
              </a:ext>
            </a:extLst>
          </p:cNvPr>
          <p:cNvSpPr/>
          <p:nvPr/>
        </p:nvSpPr>
        <p:spPr>
          <a:xfrm>
            <a:off x="7482766" y="4223886"/>
            <a:ext cx="439083" cy="412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 15">
            <a:hlinkClick r:id="rId6"/>
            <a:extLst>
              <a:ext uri="{FF2B5EF4-FFF2-40B4-BE49-F238E27FC236}">
                <a16:creationId xmlns:a16="http://schemas.microsoft.com/office/drawing/2014/main" id="{3D71F2F5-1447-074A-BD9C-7A0F114735EF}"/>
              </a:ext>
            </a:extLst>
          </p:cNvPr>
          <p:cNvSpPr/>
          <p:nvPr/>
        </p:nvSpPr>
        <p:spPr>
          <a:xfrm>
            <a:off x="8099300" y="4223886"/>
            <a:ext cx="439083" cy="412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16">
            <a:hlinkClick r:id="rId7"/>
            <a:extLst>
              <a:ext uri="{FF2B5EF4-FFF2-40B4-BE49-F238E27FC236}">
                <a16:creationId xmlns:a16="http://schemas.microsoft.com/office/drawing/2014/main" id="{1F318908-6055-D447-A82C-D1EFB91D218B}"/>
              </a:ext>
            </a:extLst>
          </p:cNvPr>
          <p:cNvSpPr/>
          <p:nvPr/>
        </p:nvSpPr>
        <p:spPr>
          <a:xfrm>
            <a:off x="8708157" y="4223886"/>
            <a:ext cx="439083" cy="412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tângulo 19">
            <a:hlinkClick r:id="rId8"/>
            <a:extLst>
              <a:ext uri="{FF2B5EF4-FFF2-40B4-BE49-F238E27FC236}">
                <a16:creationId xmlns:a16="http://schemas.microsoft.com/office/drawing/2014/main" id="{290D6B0E-E6BA-2747-9F5A-711F64110563}"/>
              </a:ext>
            </a:extLst>
          </p:cNvPr>
          <p:cNvSpPr/>
          <p:nvPr/>
        </p:nvSpPr>
        <p:spPr>
          <a:xfrm>
            <a:off x="9313110" y="4223886"/>
            <a:ext cx="439083" cy="412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Retângulo 20">
            <a:hlinkClick r:id="rId9"/>
            <a:extLst>
              <a:ext uri="{FF2B5EF4-FFF2-40B4-BE49-F238E27FC236}">
                <a16:creationId xmlns:a16="http://schemas.microsoft.com/office/drawing/2014/main" id="{CFB595A8-3153-854C-A14B-D888EBECFEAA}"/>
              </a:ext>
            </a:extLst>
          </p:cNvPr>
          <p:cNvSpPr/>
          <p:nvPr/>
        </p:nvSpPr>
        <p:spPr>
          <a:xfrm>
            <a:off x="9938874" y="4223886"/>
            <a:ext cx="439083" cy="412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D7E6AD7-E2C6-1F4E-B12C-9BEE93FC2EEF}"/>
              </a:ext>
            </a:extLst>
          </p:cNvPr>
          <p:cNvSpPr txBox="1"/>
          <p:nvPr/>
        </p:nvSpPr>
        <p:spPr>
          <a:xfrm>
            <a:off x="6894284" y="4946829"/>
            <a:ext cx="406400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repositorio@ipleiria.pt</a:t>
            </a:r>
          </a:p>
        </p:txBody>
      </p:sp>
    </p:spTree>
    <p:extLst>
      <p:ext uri="{BB962C8B-B14F-4D97-AF65-F5344CB8AC3E}">
        <p14:creationId xmlns:p14="http://schemas.microsoft.com/office/powerpoint/2010/main" val="183813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03B916-3682-3F4E-9E37-27BAEAA3C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143E9A8-CF51-4C42-B286-52B51A2E45DB}"/>
              </a:ext>
            </a:extLst>
          </p:cNvPr>
          <p:cNvSpPr txBox="1"/>
          <p:nvPr/>
        </p:nvSpPr>
        <p:spPr>
          <a:xfrm>
            <a:off x="878506" y="2441195"/>
            <a:ext cx="5662569" cy="32012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PT" sz="2800" b="1" dirty="0">
                <a:solidFill>
                  <a:srgbClr val="595959"/>
                </a:solidFill>
              </a:rPr>
              <a:t>Como tudo começou…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FDBFF56-2A9B-6044-A878-7A44716BF738}"/>
              </a:ext>
            </a:extLst>
          </p:cNvPr>
          <p:cNvSpPr txBox="1"/>
          <p:nvPr/>
        </p:nvSpPr>
        <p:spPr>
          <a:xfrm>
            <a:off x="424944" y="22730"/>
            <a:ext cx="1054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>
                <a:solidFill>
                  <a:srgbClr val="F6A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CIÊNCIA ABERTA E O QUE ESTÁ NO HORIZONTE (EUROPA)</a:t>
            </a:r>
            <a:endParaRPr lang="pt-PT" b="1" dirty="0">
              <a:solidFill>
                <a:srgbClr val="F6A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0999126-1752-BD49-BBC9-8F4EDAF313F0}"/>
              </a:ext>
            </a:extLst>
          </p:cNvPr>
          <p:cNvSpPr txBox="1"/>
          <p:nvPr/>
        </p:nvSpPr>
        <p:spPr>
          <a:xfrm>
            <a:off x="424944" y="6517944"/>
            <a:ext cx="87800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Bright </a:t>
            </a:r>
            <a:r>
              <a:rPr lang="pt-PT" sz="1300" b="1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Fridays</a:t>
            </a:r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26-03-2021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93A581-C959-AD46-9E6F-396C495BD6DF}"/>
              </a:ext>
            </a:extLst>
          </p:cNvPr>
          <p:cNvSpPr txBox="1"/>
          <p:nvPr/>
        </p:nvSpPr>
        <p:spPr>
          <a:xfrm>
            <a:off x="9438641" y="6541027"/>
            <a:ext cx="2753359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PT" sz="10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BIBLIOTECAS DO POLITÉCNICO DE LEIRIA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96D5655-E759-4747-90ED-924A14B80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629" y="687897"/>
            <a:ext cx="3121095" cy="54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6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03B916-3682-3F4E-9E37-27BAEAA3C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FDBFF56-2A9B-6044-A878-7A44716BF738}"/>
              </a:ext>
            </a:extLst>
          </p:cNvPr>
          <p:cNvSpPr txBox="1"/>
          <p:nvPr/>
        </p:nvSpPr>
        <p:spPr>
          <a:xfrm>
            <a:off x="424944" y="22730"/>
            <a:ext cx="1054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>
                <a:solidFill>
                  <a:srgbClr val="F6A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CIÊNCIA ABERTA E O QUE ESTÁ NO HORIZONTE (EUROPA)</a:t>
            </a:r>
            <a:endParaRPr lang="pt-PT" b="1" dirty="0">
              <a:solidFill>
                <a:srgbClr val="F6A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0999126-1752-BD49-BBC9-8F4EDAF313F0}"/>
              </a:ext>
            </a:extLst>
          </p:cNvPr>
          <p:cNvSpPr txBox="1"/>
          <p:nvPr/>
        </p:nvSpPr>
        <p:spPr>
          <a:xfrm>
            <a:off x="424944" y="6517944"/>
            <a:ext cx="87800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Bright </a:t>
            </a:r>
            <a:r>
              <a:rPr lang="pt-PT" sz="1300" b="1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Fridays</a:t>
            </a:r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26-03-2021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93A581-C959-AD46-9E6F-396C495BD6DF}"/>
              </a:ext>
            </a:extLst>
          </p:cNvPr>
          <p:cNvSpPr txBox="1"/>
          <p:nvPr/>
        </p:nvSpPr>
        <p:spPr>
          <a:xfrm>
            <a:off x="9438641" y="6541027"/>
            <a:ext cx="2753359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PT" sz="10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BIBLIOTECAS DO POLITÉCNICO DE LEIRIA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C8096746-27DA-4605-B358-8B26E0D575DE}"/>
              </a:ext>
            </a:extLst>
          </p:cNvPr>
          <p:cNvGrpSpPr/>
          <p:nvPr/>
        </p:nvGrpSpPr>
        <p:grpSpPr>
          <a:xfrm>
            <a:off x="5343759" y="759669"/>
            <a:ext cx="5413750" cy="5413750"/>
            <a:chOff x="5343759" y="759669"/>
            <a:chExt cx="5413750" cy="5413750"/>
          </a:xfrm>
        </p:grpSpPr>
        <p:sp>
          <p:nvSpPr>
            <p:cNvPr id="5" name="Duplo semicírculo 4">
              <a:extLst>
                <a:ext uri="{FF2B5EF4-FFF2-40B4-BE49-F238E27FC236}">
                  <a16:creationId xmlns:a16="http://schemas.microsoft.com/office/drawing/2014/main" id="{012C0F8A-0EE7-490F-B543-130235550B14}"/>
                </a:ext>
              </a:extLst>
            </p:cNvPr>
            <p:cNvSpPr/>
            <p:nvPr/>
          </p:nvSpPr>
          <p:spPr>
            <a:xfrm>
              <a:off x="6000561" y="1382925"/>
              <a:ext cx="4167238" cy="4167238"/>
            </a:xfrm>
            <a:prstGeom prst="blockArc">
              <a:avLst>
                <a:gd name="adj1" fmla="val 10800000"/>
                <a:gd name="adj2" fmla="val 16200000"/>
                <a:gd name="adj3" fmla="val 4642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Duplo semicírculo 6">
              <a:extLst>
                <a:ext uri="{FF2B5EF4-FFF2-40B4-BE49-F238E27FC236}">
                  <a16:creationId xmlns:a16="http://schemas.microsoft.com/office/drawing/2014/main" id="{C80E95B2-9658-44BC-B77D-C2E4E24CF1F6}"/>
                </a:ext>
              </a:extLst>
            </p:cNvPr>
            <p:cNvSpPr/>
            <p:nvPr/>
          </p:nvSpPr>
          <p:spPr>
            <a:xfrm>
              <a:off x="5967015" y="1382925"/>
              <a:ext cx="4167238" cy="4167238"/>
            </a:xfrm>
            <a:prstGeom prst="blockArc">
              <a:avLst>
                <a:gd name="adj1" fmla="val 5400000"/>
                <a:gd name="adj2" fmla="val 10800000"/>
                <a:gd name="adj3" fmla="val 4642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Duplo semicírculo 11">
              <a:extLst>
                <a:ext uri="{FF2B5EF4-FFF2-40B4-BE49-F238E27FC236}">
                  <a16:creationId xmlns:a16="http://schemas.microsoft.com/office/drawing/2014/main" id="{83446B0C-5C6D-477E-8A72-BFD3237ECB2D}"/>
                </a:ext>
              </a:extLst>
            </p:cNvPr>
            <p:cNvSpPr/>
            <p:nvPr/>
          </p:nvSpPr>
          <p:spPr>
            <a:xfrm>
              <a:off x="5967015" y="1382925"/>
              <a:ext cx="4167238" cy="4167238"/>
            </a:xfrm>
            <a:prstGeom prst="blockArc">
              <a:avLst>
                <a:gd name="adj1" fmla="val 0"/>
                <a:gd name="adj2" fmla="val 5400000"/>
                <a:gd name="adj3" fmla="val 4642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Duplo semicírculo 12">
              <a:extLst>
                <a:ext uri="{FF2B5EF4-FFF2-40B4-BE49-F238E27FC236}">
                  <a16:creationId xmlns:a16="http://schemas.microsoft.com/office/drawing/2014/main" id="{326DF244-1DDB-4E05-93F3-0882092E490D}"/>
                </a:ext>
              </a:extLst>
            </p:cNvPr>
            <p:cNvSpPr/>
            <p:nvPr/>
          </p:nvSpPr>
          <p:spPr>
            <a:xfrm>
              <a:off x="5967015" y="1382925"/>
              <a:ext cx="4167238" cy="4167238"/>
            </a:xfrm>
            <a:prstGeom prst="blockArc">
              <a:avLst>
                <a:gd name="adj1" fmla="val 16200000"/>
                <a:gd name="adj2" fmla="val 0"/>
                <a:gd name="adj3" fmla="val 4642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29ED86F3-FD87-4E79-A9A1-695BAC688668}"/>
                </a:ext>
              </a:extLst>
            </p:cNvPr>
            <p:cNvSpPr/>
            <p:nvPr/>
          </p:nvSpPr>
          <p:spPr>
            <a:xfrm>
              <a:off x="7091189" y="2507099"/>
              <a:ext cx="1918890" cy="1918890"/>
            </a:xfrm>
            <a:custGeom>
              <a:avLst/>
              <a:gdLst>
                <a:gd name="connsiteX0" fmla="*/ 0 w 1918890"/>
                <a:gd name="connsiteY0" fmla="*/ 959445 h 1918890"/>
                <a:gd name="connsiteX1" fmla="*/ 959445 w 1918890"/>
                <a:gd name="connsiteY1" fmla="*/ 0 h 1918890"/>
                <a:gd name="connsiteX2" fmla="*/ 1918890 w 1918890"/>
                <a:gd name="connsiteY2" fmla="*/ 959445 h 1918890"/>
                <a:gd name="connsiteX3" fmla="*/ 959445 w 1918890"/>
                <a:gd name="connsiteY3" fmla="*/ 1918890 h 1918890"/>
                <a:gd name="connsiteX4" fmla="*/ 0 w 1918890"/>
                <a:gd name="connsiteY4" fmla="*/ 959445 h 191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890" h="1918890">
                  <a:moveTo>
                    <a:pt x="0" y="959445"/>
                  </a:moveTo>
                  <a:cubicBezTo>
                    <a:pt x="0" y="429558"/>
                    <a:pt x="429558" y="0"/>
                    <a:pt x="959445" y="0"/>
                  </a:cubicBezTo>
                  <a:cubicBezTo>
                    <a:pt x="1489332" y="0"/>
                    <a:pt x="1918890" y="429558"/>
                    <a:pt x="1918890" y="959445"/>
                  </a:cubicBezTo>
                  <a:cubicBezTo>
                    <a:pt x="1918890" y="1489332"/>
                    <a:pt x="1489332" y="1918890"/>
                    <a:pt x="959445" y="1918890"/>
                  </a:cubicBezTo>
                  <a:cubicBezTo>
                    <a:pt x="429558" y="1918890"/>
                    <a:pt x="0" y="1489332"/>
                    <a:pt x="0" y="959445"/>
                  </a:cubicBezTo>
                  <a:close/>
                </a:path>
              </a:pathLst>
            </a:custGeom>
            <a:solidFill>
              <a:srgbClr val="F6A2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4195" tIns="324195" rIns="324195" bIns="324195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3400" kern="1200" dirty="0"/>
                <a:t>Ciência Aberta</a:t>
              </a:r>
              <a:endParaRPr lang="en-US" sz="3400" kern="1200" dirty="0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56E558E8-E8A2-44C2-A554-1EF5362B35E7}"/>
                </a:ext>
              </a:extLst>
            </p:cNvPr>
            <p:cNvSpPr/>
            <p:nvPr/>
          </p:nvSpPr>
          <p:spPr>
            <a:xfrm>
              <a:off x="7379023" y="759669"/>
              <a:ext cx="1343223" cy="1343223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570" tIns="219570" rIns="219570" bIns="21957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2200" kern="1200" dirty="0"/>
                <a:t>Acesso Aberto</a:t>
              </a:r>
              <a:endParaRPr lang="en-US" sz="2200" kern="1200" dirty="0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4A821C1B-1524-4DF1-8FE5-9AB08813BF01}"/>
                </a:ext>
              </a:extLst>
            </p:cNvPr>
            <p:cNvSpPr/>
            <p:nvPr/>
          </p:nvSpPr>
          <p:spPr>
            <a:xfrm>
              <a:off x="9414286" y="2794932"/>
              <a:ext cx="1343223" cy="1343223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570" tIns="219570" rIns="219570" bIns="21957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2200" kern="1200" dirty="0"/>
                <a:t>Dados Abertos (FAIR)</a:t>
              </a:r>
              <a:endParaRPr lang="en-US" sz="2200" kern="1200" dirty="0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673878DB-3ED4-4820-9375-157B493E28B6}"/>
                </a:ext>
              </a:extLst>
            </p:cNvPr>
            <p:cNvSpPr/>
            <p:nvPr/>
          </p:nvSpPr>
          <p:spPr>
            <a:xfrm>
              <a:off x="7379023" y="4830196"/>
              <a:ext cx="1343223" cy="1343223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570" tIns="219570" rIns="219570" bIns="21957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2000" kern="1200" dirty="0"/>
                <a:t>Revisão por pares aberta</a:t>
              </a:r>
              <a:endParaRPr lang="en-US" sz="2000" kern="1200" dirty="0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AAE9EF73-3B0D-4CF0-89CD-E8D05D0C5815}"/>
                </a:ext>
              </a:extLst>
            </p:cNvPr>
            <p:cNvSpPr/>
            <p:nvPr/>
          </p:nvSpPr>
          <p:spPr>
            <a:xfrm>
              <a:off x="5343759" y="2794932"/>
              <a:ext cx="1343223" cy="1343223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570" tIns="219570" rIns="219570" bIns="21957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2200" kern="1200" dirty="0"/>
                <a:t>Ciência Cidadã</a:t>
              </a:r>
              <a:endParaRPr lang="en-US" sz="2200" kern="1200" dirty="0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0E83C20-961C-4F76-8E31-AD54D1E78BF8}"/>
              </a:ext>
            </a:extLst>
          </p:cNvPr>
          <p:cNvSpPr txBox="1"/>
          <p:nvPr/>
        </p:nvSpPr>
        <p:spPr>
          <a:xfrm>
            <a:off x="878506" y="2441195"/>
            <a:ext cx="5662569" cy="32012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PT" sz="2800" b="1" dirty="0">
                <a:solidFill>
                  <a:srgbClr val="595959"/>
                </a:solidFill>
              </a:rPr>
              <a:t>Onde estamos e para</a:t>
            </a:r>
          </a:p>
          <a:p>
            <a:r>
              <a:rPr lang="pt-PT" sz="2800" b="1" dirty="0">
                <a:solidFill>
                  <a:srgbClr val="595959"/>
                </a:solidFill>
              </a:rPr>
              <a:t>onde vamos…</a:t>
            </a:r>
          </a:p>
        </p:txBody>
      </p:sp>
    </p:spTree>
    <p:extLst>
      <p:ext uri="{BB962C8B-B14F-4D97-AF65-F5344CB8AC3E}">
        <p14:creationId xmlns:p14="http://schemas.microsoft.com/office/powerpoint/2010/main" val="391008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03B916-3682-3F4E-9E37-27BAEAA3C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73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FDBFF56-2A9B-6044-A878-7A44716BF738}"/>
              </a:ext>
            </a:extLst>
          </p:cNvPr>
          <p:cNvSpPr txBox="1"/>
          <p:nvPr/>
        </p:nvSpPr>
        <p:spPr>
          <a:xfrm>
            <a:off x="424944" y="22730"/>
            <a:ext cx="1054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>
                <a:solidFill>
                  <a:srgbClr val="F6A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CIÊNCIA ABERTA E O QUE ESTÁ NO HORIZONTE (EUROPA)</a:t>
            </a:r>
            <a:endParaRPr lang="pt-PT" b="1" dirty="0">
              <a:solidFill>
                <a:srgbClr val="F6A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0999126-1752-BD49-BBC9-8F4EDAF313F0}"/>
              </a:ext>
            </a:extLst>
          </p:cNvPr>
          <p:cNvSpPr txBox="1"/>
          <p:nvPr/>
        </p:nvSpPr>
        <p:spPr>
          <a:xfrm>
            <a:off x="424944" y="6517944"/>
            <a:ext cx="87800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Bright </a:t>
            </a:r>
            <a:r>
              <a:rPr lang="pt-PT" sz="1300" b="1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Fridays</a:t>
            </a:r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26-03-2021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93A581-C959-AD46-9E6F-396C495BD6DF}"/>
              </a:ext>
            </a:extLst>
          </p:cNvPr>
          <p:cNvSpPr txBox="1"/>
          <p:nvPr/>
        </p:nvSpPr>
        <p:spPr>
          <a:xfrm>
            <a:off x="9438641" y="6541027"/>
            <a:ext cx="2753359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PT" sz="10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BIBLIOTECAS DO POLITÉCNICO DE LEIRIA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99224A3-3825-4AE9-93DE-0AA9C30285B4}"/>
              </a:ext>
            </a:extLst>
          </p:cNvPr>
          <p:cNvSpPr txBox="1"/>
          <p:nvPr/>
        </p:nvSpPr>
        <p:spPr>
          <a:xfrm>
            <a:off x="424943" y="720566"/>
            <a:ext cx="11342111" cy="5415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800" b="1" dirty="0">
                <a:solidFill>
                  <a:srgbClr val="595959"/>
                </a:solidFill>
              </a:rPr>
              <a:t>Como assegurar o acesso aberto?</a:t>
            </a:r>
          </a:p>
          <a:p>
            <a:endParaRPr lang="pt-PT" dirty="0">
              <a:solidFill>
                <a:srgbClr val="595959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C9EE9A-BE5B-420B-8BE3-02528F402B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97" y="1560581"/>
            <a:ext cx="1156545" cy="1009142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671D5ECD-8CDB-4386-8E0F-F479C94D16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81" y="1560581"/>
            <a:ext cx="1099083" cy="1056810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BFBD92E3-5D39-4288-A99D-25E9AAB6303D}"/>
              </a:ext>
            </a:extLst>
          </p:cNvPr>
          <p:cNvSpPr txBox="1"/>
          <p:nvPr/>
        </p:nvSpPr>
        <p:spPr>
          <a:xfrm>
            <a:off x="1862355" y="2702770"/>
            <a:ext cx="40938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595959"/>
                </a:solidFill>
              </a:rPr>
              <a:t>AUTO-ARQUIVO</a:t>
            </a:r>
          </a:p>
          <a:p>
            <a:pPr algn="ctr"/>
            <a:r>
              <a:rPr lang="pt-PT" sz="2200" b="1" dirty="0">
                <a:solidFill>
                  <a:srgbClr val="00B050"/>
                </a:solidFill>
              </a:rPr>
              <a:t>VIA VERDE</a:t>
            </a:r>
          </a:p>
          <a:p>
            <a:endParaRPr lang="pt-PT" sz="600" dirty="0">
              <a:solidFill>
                <a:srgbClr val="595959"/>
              </a:solidFill>
            </a:endParaRPr>
          </a:p>
          <a:p>
            <a:r>
              <a:rPr lang="pt-PT" dirty="0">
                <a:solidFill>
                  <a:srgbClr val="595959"/>
                </a:solidFill>
              </a:rPr>
              <a:t>Depósito de publicações científicas num </a:t>
            </a:r>
          </a:p>
          <a:p>
            <a:r>
              <a:rPr lang="pt-PT" dirty="0">
                <a:solidFill>
                  <a:srgbClr val="595959"/>
                </a:solidFill>
              </a:rPr>
              <a:t>repositório.</a:t>
            </a:r>
          </a:p>
          <a:p>
            <a:endParaRPr lang="pt-PT" sz="600" dirty="0">
              <a:solidFill>
                <a:srgbClr val="595959"/>
              </a:solidFill>
            </a:endParaRPr>
          </a:p>
          <a:p>
            <a:r>
              <a:rPr lang="pt-PT" dirty="0">
                <a:solidFill>
                  <a:srgbClr val="595959"/>
                </a:solidFill>
              </a:rPr>
              <a:t>Caso beneficie de financiamento público </a:t>
            </a:r>
          </a:p>
          <a:p>
            <a:r>
              <a:rPr lang="pt-PT" dirty="0">
                <a:solidFill>
                  <a:srgbClr val="595959"/>
                </a:solidFill>
              </a:rPr>
              <a:t>deverá ter em consideração as políticas </a:t>
            </a:r>
          </a:p>
          <a:p>
            <a:r>
              <a:rPr lang="pt-PT" dirty="0">
                <a:solidFill>
                  <a:srgbClr val="595959"/>
                </a:solidFill>
              </a:rPr>
              <a:t>de acesso estipuladas pelas editoras e os eventuais prazos de embargo ao acesso aberto.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D16A48B-4CB5-4F94-9DFB-3C8B136DBAF2}"/>
              </a:ext>
            </a:extLst>
          </p:cNvPr>
          <p:cNvSpPr txBox="1"/>
          <p:nvPr/>
        </p:nvSpPr>
        <p:spPr>
          <a:xfrm>
            <a:off x="6022498" y="2702770"/>
            <a:ext cx="42308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595959"/>
                </a:solidFill>
              </a:rPr>
              <a:t>PUBLICAÇÃO EM ACESSO ABERTO</a:t>
            </a:r>
          </a:p>
          <a:p>
            <a:pPr algn="ctr"/>
            <a:r>
              <a:rPr lang="pt-PT" sz="2200" b="1" dirty="0">
                <a:solidFill>
                  <a:srgbClr val="E29B22"/>
                </a:solidFill>
              </a:rPr>
              <a:t>VIA DOURADA</a:t>
            </a:r>
          </a:p>
          <a:p>
            <a:pPr algn="ctr"/>
            <a:endParaRPr lang="pt-PT" sz="600" b="1" dirty="0">
              <a:solidFill>
                <a:srgbClr val="E29B22"/>
              </a:solidFill>
            </a:endParaRPr>
          </a:p>
          <a:p>
            <a:r>
              <a:rPr lang="pt-PT" dirty="0">
                <a:solidFill>
                  <a:srgbClr val="595959"/>
                </a:solidFill>
              </a:rPr>
              <a:t>Publicar em revistas de acesso aberto.</a:t>
            </a:r>
          </a:p>
          <a:p>
            <a:endParaRPr lang="pt-PT" sz="600" dirty="0">
              <a:solidFill>
                <a:srgbClr val="595959"/>
              </a:solidFill>
            </a:endParaRPr>
          </a:p>
          <a:p>
            <a:r>
              <a:rPr lang="pt-PT" dirty="0">
                <a:solidFill>
                  <a:srgbClr val="595959"/>
                </a:solidFill>
              </a:rPr>
              <a:t>As revistas em acesso aberto ou híbridas podem cobrar taxas de publicação variáveis (</a:t>
            </a:r>
            <a:r>
              <a:rPr lang="pt-PT" dirty="0" err="1">
                <a:solidFill>
                  <a:srgbClr val="595959"/>
                </a:solidFill>
              </a:rPr>
              <a:t>Article</a:t>
            </a:r>
            <a:r>
              <a:rPr lang="pt-PT" dirty="0">
                <a:solidFill>
                  <a:srgbClr val="595959"/>
                </a:solidFill>
              </a:rPr>
              <a:t> </a:t>
            </a:r>
            <a:r>
              <a:rPr lang="pt-PT" dirty="0" err="1">
                <a:solidFill>
                  <a:srgbClr val="595959"/>
                </a:solidFill>
              </a:rPr>
              <a:t>Processing</a:t>
            </a:r>
            <a:r>
              <a:rPr lang="pt-PT" dirty="0">
                <a:solidFill>
                  <a:srgbClr val="595959"/>
                </a:solidFill>
              </a:rPr>
              <a:t> Charges).</a:t>
            </a: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2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03B916-3682-3F4E-9E37-27BAEAA3C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FDBFF56-2A9B-6044-A878-7A44716BF738}"/>
              </a:ext>
            </a:extLst>
          </p:cNvPr>
          <p:cNvSpPr txBox="1"/>
          <p:nvPr/>
        </p:nvSpPr>
        <p:spPr>
          <a:xfrm>
            <a:off x="424944" y="22730"/>
            <a:ext cx="1054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>
                <a:solidFill>
                  <a:srgbClr val="F6A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CIÊNCIA ABERTA E O QUE ESTÁ NO HORIZONTE (EUROPA)</a:t>
            </a:r>
            <a:endParaRPr lang="pt-PT" b="1" dirty="0">
              <a:solidFill>
                <a:srgbClr val="F6A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0999126-1752-BD49-BBC9-8F4EDAF313F0}"/>
              </a:ext>
            </a:extLst>
          </p:cNvPr>
          <p:cNvSpPr txBox="1"/>
          <p:nvPr/>
        </p:nvSpPr>
        <p:spPr>
          <a:xfrm>
            <a:off x="424944" y="6517944"/>
            <a:ext cx="87800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Bright </a:t>
            </a:r>
            <a:r>
              <a:rPr lang="pt-PT" sz="1300" b="1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Fridays</a:t>
            </a:r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26-03-2021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93A581-C959-AD46-9E6F-396C495BD6DF}"/>
              </a:ext>
            </a:extLst>
          </p:cNvPr>
          <p:cNvSpPr txBox="1"/>
          <p:nvPr/>
        </p:nvSpPr>
        <p:spPr>
          <a:xfrm>
            <a:off x="9438641" y="6541027"/>
            <a:ext cx="2753359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PT" sz="10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BIBLIOTECAS DO POLITÉCNICO DE LEIRIA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0E83C20-961C-4F76-8E31-AD54D1E78BF8}"/>
              </a:ext>
            </a:extLst>
          </p:cNvPr>
          <p:cNvSpPr txBox="1"/>
          <p:nvPr/>
        </p:nvSpPr>
        <p:spPr>
          <a:xfrm>
            <a:off x="878506" y="2441195"/>
            <a:ext cx="5662569" cy="32012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PT" sz="2800" b="1" dirty="0">
                <a:solidFill>
                  <a:srgbClr val="595959"/>
                </a:solidFill>
              </a:rPr>
              <a:t>Rumo ao futuro…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0BFE53-4385-4B46-ABC6-8A352B0C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05" y="1134294"/>
            <a:ext cx="5979952" cy="307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E7C69B1-8A0D-4B85-A755-FF3F682F3FBF}"/>
              </a:ext>
            </a:extLst>
          </p:cNvPr>
          <p:cNvSpPr txBox="1"/>
          <p:nvPr/>
        </p:nvSpPr>
        <p:spPr>
          <a:xfrm>
            <a:off x="5062732" y="4387202"/>
            <a:ext cx="6280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rgbClr val="595959"/>
                </a:solidFill>
              </a:rPr>
              <a:t>O Plano S (2018), suportado pelo </a:t>
            </a:r>
            <a:r>
              <a:rPr lang="pt-PT" sz="2000" dirty="0" err="1">
                <a:solidFill>
                  <a:srgbClr val="595959"/>
                </a:solidFill>
              </a:rPr>
              <a:t>cOAlition</a:t>
            </a:r>
            <a:r>
              <a:rPr lang="pt-PT" sz="2000" dirty="0">
                <a:solidFill>
                  <a:srgbClr val="595959"/>
                </a:solidFill>
              </a:rPr>
              <a:t> S, um consórcio internacional de financiadores de investigação, requer que todas as publicações científicas resultantes de investigação financiada por fundos públicos sejam publicadas em Acesso Aberto.</a:t>
            </a:r>
            <a:endParaRPr lang="en-US" sz="2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03B916-3682-3F4E-9E37-27BAEAA3C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FDBFF56-2A9B-6044-A878-7A44716BF738}"/>
              </a:ext>
            </a:extLst>
          </p:cNvPr>
          <p:cNvSpPr txBox="1"/>
          <p:nvPr/>
        </p:nvSpPr>
        <p:spPr>
          <a:xfrm>
            <a:off x="424944" y="22730"/>
            <a:ext cx="1054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>
                <a:solidFill>
                  <a:srgbClr val="F6A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CIÊNCIA ABERTA E O QUE ESTÁ NO HORIZONTE (EUROPA)</a:t>
            </a:r>
            <a:endParaRPr lang="pt-PT" b="1" dirty="0">
              <a:solidFill>
                <a:srgbClr val="F6A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0999126-1752-BD49-BBC9-8F4EDAF313F0}"/>
              </a:ext>
            </a:extLst>
          </p:cNvPr>
          <p:cNvSpPr txBox="1"/>
          <p:nvPr/>
        </p:nvSpPr>
        <p:spPr>
          <a:xfrm>
            <a:off x="424944" y="6517944"/>
            <a:ext cx="87800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Bright </a:t>
            </a:r>
            <a:r>
              <a:rPr lang="pt-PT" sz="1300" b="1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Fridays</a:t>
            </a:r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26-03-2021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93A581-C959-AD46-9E6F-396C495BD6DF}"/>
              </a:ext>
            </a:extLst>
          </p:cNvPr>
          <p:cNvSpPr txBox="1"/>
          <p:nvPr/>
        </p:nvSpPr>
        <p:spPr>
          <a:xfrm>
            <a:off x="9438641" y="6541027"/>
            <a:ext cx="2753359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PT" sz="10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BIBLIOTECAS DO POLITÉCNICO DE LEIRIA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E4A5A9-F4AA-4248-AA42-6590F3FB0A1E}"/>
              </a:ext>
            </a:extLst>
          </p:cNvPr>
          <p:cNvSpPr txBox="1"/>
          <p:nvPr/>
        </p:nvSpPr>
        <p:spPr>
          <a:xfrm>
            <a:off x="878506" y="2441195"/>
            <a:ext cx="4985399" cy="32012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PT" sz="2800" b="1" dirty="0">
                <a:solidFill>
                  <a:srgbClr val="595959"/>
                </a:solidFill>
              </a:rPr>
              <a:t>O que está no Horizonte (Europa)…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D6C415-24A0-4ADE-AD7B-A585DB8B7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23" y="1417490"/>
            <a:ext cx="5715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B3951BE-14FE-46A3-8191-06DB6CA220CF}"/>
              </a:ext>
            </a:extLst>
          </p:cNvPr>
          <p:cNvSpPr txBox="1"/>
          <p:nvPr/>
        </p:nvSpPr>
        <p:spPr>
          <a:xfrm>
            <a:off x="5279821" y="3820163"/>
            <a:ext cx="57884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2000" dirty="0">
                <a:solidFill>
                  <a:srgbClr val="595959"/>
                </a:solidFill>
              </a:rPr>
              <a:t>A Comissão Europeia vai implementar o Plano S: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pt-PT" sz="2000" dirty="0">
                <a:solidFill>
                  <a:srgbClr val="595959"/>
                </a:solidFill>
              </a:rPr>
              <a:t>Acesso aberto às publicações científicas (depósito num repositório)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pt-PT" sz="2000" i="1" dirty="0">
                <a:solidFill>
                  <a:srgbClr val="595959"/>
                </a:solidFill>
              </a:rPr>
              <a:t>Plano de gestão de dados </a:t>
            </a:r>
            <a:r>
              <a:rPr lang="pt-PT" sz="2000" i="1" dirty="0" err="1">
                <a:solidFill>
                  <a:srgbClr val="595959"/>
                </a:solidFill>
              </a:rPr>
              <a:t>mandatório</a:t>
            </a:r>
            <a:endParaRPr lang="en-US" sz="2000" dirty="0">
              <a:solidFill>
                <a:srgbClr val="595959"/>
              </a:solidFill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pt-PT" sz="2000" dirty="0">
                <a:solidFill>
                  <a:srgbClr val="595959"/>
                </a:solidFill>
              </a:rPr>
              <a:t>Acesso aberto aos dados de investigação (</a:t>
            </a:r>
            <a:r>
              <a:rPr lang="pt-PT" sz="2000" i="1" dirty="0">
                <a:solidFill>
                  <a:srgbClr val="595959"/>
                </a:solidFill>
              </a:rPr>
              <a:t>“as open as </a:t>
            </a:r>
            <a:r>
              <a:rPr lang="pt-PT" sz="2000" i="1" dirty="0" err="1">
                <a:solidFill>
                  <a:srgbClr val="595959"/>
                </a:solidFill>
              </a:rPr>
              <a:t>possible</a:t>
            </a:r>
            <a:r>
              <a:rPr lang="pt-PT" sz="2000" i="1" dirty="0">
                <a:solidFill>
                  <a:srgbClr val="595959"/>
                </a:solidFill>
              </a:rPr>
              <a:t>, as </a:t>
            </a:r>
            <a:r>
              <a:rPr lang="pt-PT" sz="2000" i="1" dirty="0" err="1">
                <a:solidFill>
                  <a:srgbClr val="595959"/>
                </a:solidFill>
              </a:rPr>
              <a:t>closed</a:t>
            </a:r>
            <a:r>
              <a:rPr lang="pt-PT" sz="2000" i="1" dirty="0">
                <a:solidFill>
                  <a:srgbClr val="595959"/>
                </a:solidFill>
              </a:rPr>
              <a:t> as </a:t>
            </a:r>
            <a:r>
              <a:rPr lang="pt-PT" sz="2000" i="1" dirty="0" err="1">
                <a:solidFill>
                  <a:srgbClr val="595959"/>
                </a:solidFill>
              </a:rPr>
              <a:t>necessary</a:t>
            </a:r>
            <a:r>
              <a:rPr lang="pt-PT" sz="2000" i="1" dirty="0">
                <a:solidFill>
                  <a:srgbClr val="595959"/>
                </a:solidFill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280306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03B916-3682-3F4E-9E37-27BAEAA3C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FDBFF56-2A9B-6044-A878-7A44716BF738}"/>
              </a:ext>
            </a:extLst>
          </p:cNvPr>
          <p:cNvSpPr txBox="1"/>
          <p:nvPr/>
        </p:nvSpPr>
        <p:spPr>
          <a:xfrm>
            <a:off x="424944" y="22730"/>
            <a:ext cx="1054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>
                <a:solidFill>
                  <a:srgbClr val="F6A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CIÊNCIA ABERTA E O QUE ESTÁ NO HORIZONTE (EUROPA)</a:t>
            </a:r>
            <a:endParaRPr lang="pt-PT" b="1" dirty="0">
              <a:solidFill>
                <a:srgbClr val="F6A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0999126-1752-BD49-BBC9-8F4EDAF313F0}"/>
              </a:ext>
            </a:extLst>
          </p:cNvPr>
          <p:cNvSpPr txBox="1"/>
          <p:nvPr/>
        </p:nvSpPr>
        <p:spPr>
          <a:xfrm>
            <a:off x="424944" y="6517944"/>
            <a:ext cx="87800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Bright </a:t>
            </a:r>
            <a:r>
              <a:rPr lang="pt-PT" sz="1300" b="1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Fridays</a:t>
            </a:r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26-03-2021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93A581-C959-AD46-9E6F-396C495BD6DF}"/>
              </a:ext>
            </a:extLst>
          </p:cNvPr>
          <p:cNvSpPr txBox="1"/>
          <p:nvPr/>
        </p:nvSpPr>
        <p:spPr>
          <a:xfrm>
            <a:off x="9438641" y="6541027"/>
            <a:ext cx="2753359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PT" sz="10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BIBLIOTECAS DO POLITÉCNICO DE LEIRIA</a:t>
            </a:r>
          </a:p>
        </p:txBody>
      </p:sp>
      <p:pic>
        <p:nvPicPr>
          <p:cNvPr id="1026" name="Picture 2" descr="Imagem">
            <a:extLst>
              <a:ext uri="{FF2B5EF4-FFF2-40B4-BE49-F238E27FC236}">
                <a16:creationId xmlns:a16="http://schemas.microsoft.com/office/drawing/2014/main" id="{73FB7F73-65EF-4AB1-9C82-7723D1576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51" y="1401660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1113FC2-1959-4074-9737-6928A61E7C52}"/>
              </a:ext>
            </a:extLst>
          </p:cNvPr>
          <p:cNvSpPr txBox="1"/>
          <p:nvPr/>
        </p:nvSpPr>
        <p:spPr>
          <a:xfrm>
            <a:off x="878507" y="2441195"/>
            <a:ext cx="4188444" cy="32012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PT" sz="2800" b="1" dirty="0">
                <a:solidFill>
                  <a:srgbClr val="595959"/>
                </a:solidFill>
              </a:rPr>
              <a:t>Uma alternativa à publicação em revistas tradicionais…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1DE3C2D-8888-49A3-8818-F041351CC28C}"/>
              </a:ext>
            </a:extLst>
          </p:cNvPr>
          <p:cNvSpPr txBox="1"/>
          <p:nvPr/>
        </p:nvSpPr>
        <p:spPr>
          <a:xfrm>
            <a:off x="4974671" y="4626819"/>
            <a:ext cx="63388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rgbClr val="595959"/>
                </a:solidFill>
              </a:rPr>
              <a:t>Nova plataforma de publicação da Comissão Europeia para o H2020 e o Horizonte Europa.</a:t>
            </a:r>
          </a:p>
          <a:p>
            <a:endParaRPr lang="pt-PT" sz="600" dirty="0">
              <a:solidFill>
                <a:srgbClr val="595959"/>
              </a:solidFill>
            </a:endParaRPr>
          </a:p>
          <a:p>
            <a:r>
              <a:rPr lang="pt-PT" sz="2000" dirty="0">
                <a:solidFill>
                  <a:srgbClr val="595959"/>
                </a:solidFill>
              </a:rPr>
              <a:t>Disponível em: </a:t>
            </a:r>
            <a:r>
              <a:rPr lang="pt-PT" sz="2000" dirty="0">
                <a:solidFill>
                  <a:srgbClr val="595959"/>
                </a:solidFill>
                <a:hlinkClick r:id="rId4"/>
              </a:rPr>
              <a:t>https://open-research-europe.ec.europa.eu</a:t>
            </a:r>
            <a:r>
              <a:rPr lang="pt-PT" sz="2000" dirty="0">
                <a:solidFill>
                  <a:srgbClr val="595959"/>
                </a:solidFill>
              </a:rPr>
              <a:t> </a:t>
            </a:r>
            <a:endParaRPr lang="en-US" sz="2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43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5A0617-23EA-8146-8A4D-3BDC793A00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72514D5-CF73-BE45-9CED-E375CB54132D}"/>
              </a:ext>
            </a:extLst>
          </p:cNvPr>
          <p:cNvSpPr txBox="1"/>
          <p:nvPr/>
        </p:nvSpPr>
        <p:spPr>
          <a:xfrm>
            <a:off x="352642" y="2151726"/>
            <a:ext cx="5526526" cy="34017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pt-PT" sz="4300" b="1" dirty="0">
                <a:solidFill>
                  <a:srgbClr val="F6A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CIÊNCIA ABERTA E O QUE ESTÁ NO HORIZONTE EM PORTUGAL</a:t>
            </a:r>
          </a:p>
          <a:p>
            <a:endParaRPr lang="pt-PT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Política da FCT</a:t>
            </a:r>
          </a:p>
          <a:p>
            <a:r>
              <a:rPr lang="pt-PT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Serviços e infraestruturas de apoio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76F7F6-EF5A-5046-824E-9AB1458F97EC}"/>
              </a:ext>
            </a:extLst>
          </p:cNvPr>
          <p:cNvSpPr txBox="1"/>
          <p:nvPr/>
        </p:nvSpPr>
        <p:spPr>
          <a:xfrm>
            <a:off x="352642" y="6424738"/>
            <a:ext cx="3211014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PT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BIBLIOTECAS DO POLITÉCNICO DE LEIRIA</a:t>
            </a:r>
          </a:p>
        </p:txBody>
      </p:sp>
    </p:spTree>
    <p:extLst>
      <p:ext uri="{BB962C8B-B14F-4D97-AF65-F5344CB8AC3E}">
        <p14:creationId xmlns:p14="http://schemas.microsoft.com/office/powerpoint/2010/main" val="418930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03B916-3682-3F4E-9E37-27BAEAA3C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FDBFF56-2A9B-6044-A878-7A44716BF738}"/>
              </a:ext>
            </a:extLst>
          </p:cNvPr>
          <p:cNvSpPr txBox="1"/>
          <p:nvPr/>
        </p:nvSpPr>
        <p:spPr>
          <a:xfrm>
            <a:off x="424944" y="22730"/>
            <a:ext cx="1054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>
                <a:solidFill>
                  <a:srgbClr val="F6A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CIÊNCIA ABERTA E O QUE ESTÁ NO HORIZONTE (EUROPA)</a:t>
            </a:r>
            <a:endParaRPr lang="pt-PT" b="1" dirty="0">
              <a:solidFill>
                <a:srgbClr val="F6A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0999126-1752-BD49-BBC9-8F4EDAF313F0}"/>
              </a:ext>
            </a:extLst>
          </p:cNvPr>
          <p:cNvSpPr txBox="1"/>
          <p:nvPr/>
        </p:nvSpPr>
        <p:spPr>
          <a:xfrm>
            <a:off x="424944" y="6517944"/>
            <a:ext cx="87800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Bright </a:t>
            </a:r>
            <a:r>
              <a:rPr lang="pt-PT" sz="1300" b="1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Fridays</a:t>
            </a:r>
            <a:r>
              <a:rPr lang="pt-PT" sz="13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26-03-2021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93A581-C959-AD46-9E6F-396C495BD6DF}"/>
              </a:ext>
            </a:extLst>
          </p:cNvPr>
          <p:cNvSpPr txBox="1"/>
          <p:nvPr/>
        </p:nvSpPr>
        <p:spPr>
          <a:xfrm>
            <a:off x="9438641" y="6541027"/>
            <a:ext cx="2753359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PT" sz="10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BIBLIOTECAS DO POLITÉCNICO DE LEIRIA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E4A5A9-F4AA-4248-AA42-6590F3FB0A1E}"/>
              </a:ext>
            </a:extLst>
          </p:cNvPr>
          <p:cNvSpPr txBox="1"/>
          <p:nvPr/>
        </p:nvSpPr>
        <p:spPr>
          <a:xfrm>
            <a:off x="878506" y="2441195"/>
            <a:ext cx="4985399" cy="32012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PT" sz="2800" b="1" i="0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A Ciência Aberta em Portugal</a:t>
            </a:r>
            <a:endParaRPr lang="pt-PT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1592C9F-48B4-4E24-BA4F-E2FBD60B7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86908"/>
            <a:ext cx="4738869" cy="488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587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3257</TotalTime>
  <Words>786</Words>
  <Application>Microsoft Office PowerPoint</Application>
  <PresentationFormat>Ecrã Panorâmico</PresentationFormat>
  <Paragraphs>119</Paragraphs>
  <Slides>16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1" baseType="lpstr">
      <vt:lpstr>Arial</vt:lpstr>
      <vt:lpstr>Bahnschrift SemiBold Condensed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 Paulo Nunes Moreira</dc:creator>
  <cp:lastModifiedBy>Rosa Marcos</cp:lastModifiedBy>
  <cp:revision>163</cp:revision>
  <cp:lastPrinted>2019-07-02T16:09:43Z</cp:lastPrinted>
  <dcterms:created xsi:type="dcterms:W3CDTF">2016-09-15T11:42:47Z</dcterms:created>
  <dcterms:modified xsi:type="dcterms:W3CDTF">2021-03-25T14:20:36Z</dcterms:modified>
</cp:coreProperties>
</file>